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col"/>
        <c:grouping val="clustered"/>
        <c:ser>
          <c:idx val="0"/>
          <c:order val="0"/>
          <c:tx>
            <c:strRef>
              <c:f>Sheet1!$B$1</c:f>
              <c:strCache>
                <c:ptCount val="1"/>
                <c:pt idx="0">
                  <c:v>دستیارهای ابری فعلی</c:v>
                </c:pt>
              </c:strCache>
            </c:strRef>
          </c:tx>
          <c:spPr>
            <a:solidFill>
              <a:srgbClr val="94A3B8"/>
            </a:solidFill>
          </c:spPr>
          <c:cat>
            <c:strRef>
              <c:f>Sheet1!$A$2:$A$5</c:f>
              <c:strCache>
                <c:ptCount val="4"/>
                <c:pt idx="0">
                  <c:v>حریم خصوصی محلی</c:v>
                </c:pt>
                <c:pt idx="1">
                  <c:v>سهولت بدون کدنویسی</c:v>
                </c:pt>
                <c:pt idx="2">
                  <c:v>سازگاری بین برندها</c:v>
                </c:pt>
                <c:pt idx="3">
                  <c:v>درک و عمل فیزیکی</c:v>
                </c:pt>
              </c:strCache>
            </c:strRef>
          </c:cat>
          <c:val>
            <c:numRef>
              <c:f>Sheet1!$B$2:$B$5</c:f>
              <c:numCache>
                <c:formatCode>General</c:formatCode>
                <c:ptCount val="4"/>
                <c:pt idx="0">
                  <c:v>20</c:v>
                </c:pt>
                <c:pt idx="1">
                  <c:v>82</c:v>
                </c:pt>
                <c:pt idx="2">
                  <c:v>65</c:v>
                </c:pt>
                <c:pt idx="3">
                  <c:v>10</c:v>
                </c:pt>
              </c:numCache>
            </c:numRef>
          </c:val>
        </c:ser>
        <c:ser>
          <c:idx val="1"/>
          <c:order val="1"/>
          <c:tx>
            <c:strRef>
              <c:f>Sheet1!$C$1</c:f>
              <c:strCache>
                <c:ptCount val="1"/>
                <c:pt idx="0">
                  <c:v>Home Assistant خام</c:v>
                </c:pt>
              </c:strCache>
            </c:strRef>
          </c:tx>
          <c:spPr>
            <a:solidFill>
              <a:srgbClr val="0F172A"/>
            </a:solidFill>
          </c:spPr>
          <c:cat>
            <c:strRef>
              <c:f>Sheet1!$A$2:$A$5</c:f>
              <c:strCache>
                <c:ptCount val="4"/>
                <c:pt idx="0">
                  <c:v>حریم خصوصی محلی</c:v>
                </c:pt>
                <c:pt idx="1">
                  <c:v>سهولت بدون کدنویسی</c:v>
                </c:pt>
                <c:pt idx="2">
                  <c:v>سازگاری بین برندها</c:v>
                </c:pt>
                <c:pt idx="3">
                  <c:v>درک و عمل فیزیکی</c:v>
                </c:pt>
              </c:strCache>
            </c:strRef>
          </c:cat>
          <c:val>
            <c:numRef>
              <c:f>Sheet1!$C$2:$C$5</c:f>
              <c:numCache>
                <c:formatCode>General</c:formatCode>
                <c:ptCount val="4"/>
                <c:pt idx="0">
                  <c:v>95</c:v>
                </c:pt>
                <c:pt idx="1">
                  <c:v>28</c:v>
                </c:pt>
                <c:pt idx="2">
                  <c:v>96</c:v>
                </c:pt>
                <c:pt idx="3">
                  <c:v>15</c:v>
                </c:pt>
              </c:numCache>
            </c:numRef>
          </c:val>
        </c:ser>
        <c:ser>
          <c:idx val="2"/>
          <c:order val="2"/>
          <c:tx>
            <c:strRef>
              <c:f>Sheet1!$D$1</c:f>
              <c:strCache>
                <c:ptCount val="1"/>
                <c:pt idx="0">
                  <c:v>هدف‌گذاری AURA</c:v>
                </c:pt>
              </c:strCache>
            </c:strRef>
          </c:tx>
          <c:spPr>
            <a:solidFill>
              <a:srgbClr val="0284C7"/>
            </a:solidFill>
          </c:spPr>
          <c:cat>
            <c:strRef>
              <c:f>Sheet1!$A$2:$A$5</c:f>
              <c:strCache>
                <c:ptCount val="4"/>
                <c:pt idx="0">
                  <c:v>حریم خصوصی محلی</c:v>
                </c:pt>
                <c:pt idx="1">
                  <c:v>سهولت بدون کدنویسی</c:v>
                </c:pt>
                <c:pt idx="2">
                  <c:v>سازگاری بین برندها</c:v>
                </c:pt>
                <c:pt idx="3">
                  <c:v>درک و عمل فیزیکی</c:v>
                </c:pt>
              </c:strCache>
            </c:strRef>
          </c:cat>
          <c:val>
            <c:numRef>
              <c:f>Sheet1!$D$2:$D$5</c:f>
              <c:numCache>
                <c:formatCode>General</c:formatCode>
                <c:ptCount val="4"/>
                <c:pt idx="0">
                  <c:v>95</c:v>
                </c:pt>
                <c:pt idx="1">
                  <c:v>92</c:v>
                </c:pt>
                <c:pt idx="2">
                  <c:v>95</c:v>
                </c:pt>
                <c:pt idx="3">
                  <c:v>85</c:v>
                </c:pt>
              </c:numCache>
            </c:numRef>
          </c:val>
        </c:ser>
        <c:axId val="-2068027336"/>
        <c:axId val="-2113994440"/>
      </c:barChart>
      <c:catAx>
        <c:axId val="-2068027336"/>
        <c:scaling>
          <c:orientation val="minMax"/>
        </c:scaling>
        <c:delete val="0"/>
        <c:axPos val="b"/>
        <c:majorTickMark val="out"/>
        <c:minorTickMark val="none"/>
        <c:tickLblPos val="nextTo"/>
        <c:txPr>
          <a:bodyPr/>
          <a:lstStyle/>
          <a:p>
            <a:pPr>
              <a:defRPr sz="1400">
                <a:latin typeface="Noto Sans Arabic"/>
              </a:defRPr>
            </a:pPr>
          </a:p>
        </c:txPr>
        <c:crossAx val="-2113994440"/>
        <c:crosses val="autoZero"/>
        <c:auto val="1"/>
        <c:lblAlgn val="ctr"/>
        <c:lblOffset val="100"/>
        <c:noMultiLvlLbl val="0"/>
      </c:catAx>
      <c:valAx>
        <c:axId val="-2113994440"/>
        <c:scaling>
          <c:max val="100.0"/>
        </c:scaling>
        <c:delete val="0"/>
        <c:axPos val="l"/>
        <c:majorGridlines/>
        <c:majorTickMark val="out"/>
        <c:minorTickMark val="none"/>
        <c:tickLblPos val="nextTo"/>
        <c:txPr>
          <a:bodyPr/>
          <a:lstStyle/>
          <a:p>
            <a:pPr>
              <a:defRPr sz="1400">
                <a:latin typeface="Noto Sans Arabic"/>
              </a:defRPr>
            </a:pPr>
          </a:p>
        </c:txPr>
        <c:crossAx val="-2068027336"/>
        <c:crosses val="autoZero"/>
      </c:valAx>
    </c:plotArea>
    <c:legend>
      <c:legendPos val="t"/>
      <c:overlay val="0"/>
      <c:txPr>
        <a:bodyPr/>
        <a:lstStyle/>
        <a:p>
          <a:pPr>
            <a:defRPr sz="1400">
              <a:latin typeface="Noto Sans Arabic"/>
            </a:defRPr>
          </a:pPr>
        </a:p>
      </c:txPr>
    </c:legend>
    <c:dispBlanksAs val="gap"/>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فرکانس حلقه کنترل (هرتز - Hz)</c:v>
                </c:pt>
              </c:strCache>
            </c:strRef>
          </c:tx>
          <c:spPr>
            <a:solidFill>
              <a:srgbClr val="0284C7"/>
            </a:solidFill>
          </c:spPr>
          <c:cat>
            <c:strRef>
              <c:f>Sheet1!$A$2:$A$5</c:f>
              <c:strCache>
                <c:ptCount val="4"/>
                <c:pt idx="0">
                  <c:v>System 2 (VLM)</c:v>
                </c:pt>
                <c:pt idx="1">
                  <c:v>V-JEPA 2 Sim</c:v>
                </c:pt>
                <c:pt idx="2">
                  <c:v>System 1 (π0)</c:v>
                </c:pt>
                <c:pt idx="3">
                  <c:v>Helix S1</c:v>
                </c:pt>
              </c:strCache>
            </c:strRef>
          </c:cat>
          <c:val>
            <c:numRef>
              <c:f>Sheet1!$B$2:$B$5</c:f>
              <c:numCache>
                <c:formatCode>General</c:formatCode>
                <c:ptCount val="4"/>
                <c:pt idx="0">
                  <c:v>8</c:v>
                </c:pt>
                <c:pt idx="1">
                  <c:v>15</c:v>
                </c:pt>
                <c:pt idx="2">
                  <c:v>50</c:v>
                </c:pt>
                <c:pt idx="3">
                  <c:v>200</c:v>
                </c:pt>
              </c:numCache>
            </c:numRef>
          </c:val>
        </c:ser>
        <c:axId val="-2068027336"/>
        <c:axId val="-2113994440"/>
      </c:barChart>
      <c:catAx>
        <c:axId val="-2068027336"/>
        <c:scaling>
          <c:orientation val="minMax"/>
        </c:scaling>
        <c:delete val="0"/>
        <c:axPos val="b"/>
        <c:majorTickMark val="out"/>
        <c:minorTickMark val="none"/>
        <c:tickLblPos val="nextTo"/>
        <c:txPr>
          <a:bodyPr/>
          <a:lstStyle/>
          <a:p>
            <a:pPr>
              <a:defRPr sz="1400">
                <a:latin typeface="Noto Sans Arabic"/>
              </a:defRPr>
            </a:pPr>
          </a:p>
        </c:txPr>
        <c:crossAx val="-2113994440"/>
        <c:crosses val="autoZero"/>
        <c:auto val="1"/>
        <c:lblAlgn val="ctr"/>
        <c:lblOffset val="100"/>
        <c:noMultiLvlLbl val="0"/>
      </c:catAx>
      <c:valAx>
        <c:axId val="-2113994440"/>
        <c:scaling>
          <c:max val="220.0"/>
          <c:min val="0.0"/>
        </c:scaling>
        <c:delete val="0"/>
        <c:axPos val="l"/>
        <c:majorGridlines/>
        <c:majorTickMark val="out"/>
        <c:minorTickMark val="none"/>
        <c:tickLblPos val="nextTo"/>
        <c:txPr>
          <a:bodyPr/>
          <a:lstStyle/>
          <a:p>
            <a:pPr>
              <a:defRPr sz="1400">
                <a:latin typeface="Noto Sans Arabic"/>
              </a:defRPr>
            </a:pPr>
          </a:p>
        </c:txPr>
        <c:crossAx val="-2068027336"/>
        <c:crosses val="autoZero"/>
      </c:valAx>
    </c:plotArea>
    <c:legend>
      <c:legendPos val="t"/>
      <c:overlay val="0"/>
      <c:txPr>
        <a:bodyPr/>
        <a:lstStyle/>
        <a:p>
          <a:pPr>
            <a:defRPr sz="1400">
              <a:latin typeface="Noto Sans Arabic"/>
            </a:defRPr>
          </a:pPr>
        </a:p>
      </c:txPr>
    </c:legend>
    <c:dispBlanksAs val="gap"/>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col"/>
        <c:grouping val="clustered"/>
        <c:ser>
          <c:idx val="0"/>
          <c:order val="0"/>
          <c:tx>
            <c:strRef>
              <c:f>Sheet1!$B$1</c:f>
              <c:strCache>
                <c:ptCount val="1"/>
                <c:pt idx="0">
                  <c:v>پوشش دستگاه‌های خانه هوشمند</c:v>
                </c:pt>
              </c:strCache>
            </c:strRef>
          </c:tx>
          <c:spPr>
            <a:solidFill>
              <a:srgbClr val="0F172A"/>
            </a:solidFill>
          </c:spPr>
          <c:cat>
            <c:strRef>
              <c:f>Sheet1!$A$2:$A$5</c:f>
              <c:strCache>
                <c:ptCount val="4"/>
                <c:pt idx="0">
                  <c:v>1X NEO Gamma</c:v>
                </c:pt>
                <c:pt idx="1">
                  <c:v>Figure Helix</c:v>
                </c:pt>
                <c:pt idx="2">
                  <c:v>Home Assistant</c:v>
                </c:pt>
                <c:pt idx="3">
                  <c:v>AURA (فاز ۱ تا ۳)</c:v>
                </c:pt>
              </c:strCache>
            </c:strRef>
          </c:cat>
          <c:val>
            <c:numRef>
              <c:f>Sheet1!$B$2:$B$5</c:f>
              <c:numCache>
                <c:formatCode>General</c:formatCode>
                <c:ptCount val="4"/>
                <c:pt idx="0">
                  <c:v>25</c:v>
                </c:pt>
                <c:pt idx="1">
                  <c:v>15</c:v>
                </c:pt>
                <c:pt idx="2">
                  <c:v>98</c:v>
                </c:pt>
                <c:pt idx="3">
                  <c:v>95</c:v>
                </c:pt>
              </c:numCache>
            </c:numRef>
          </c:val>
        </c:ser>
        <c:ser>
          <c:idx val="1"/>
          <c:order val="1"/>
          <c:tx>
            <c:strRef>
              <c:f>Sheet1!$C$1</c:f>
              <c:strCache>
                <c:ptCount val="1"/>
                <c:pt idx="0">
                  <c:v>تعامل طبیعی و ایمنی محلی</c:v>
                </c:pt>
              </c:strCache>
            </c:strRef>
          </c:tx>
          <c:spPr>
            <a:solidFill>
              <a:srgbClr val="0284C7"/>
            </a:solidFill>
          </c:spPr>
          <c:cat>
            <c:strRef>
              <c:f>Sheet1!$A$2:$A$5</c:f>
              <c:strCache>
                <c:ptCount val="4"/>
                <c:pt idx="0">
                  <c:v>1X NEO Gamma</c:v>
                </c:pt>
                <c:pt idx="1">
                  <c:v>Figure Helix</c:v>
                </c:pt>
                <c:pt idx="2">
                  <c:v>Home Assistant</c:v>
                </c:pt>
                <c:pt idx="3">
                  <c:v>AURA (فاز ۱ تا ۳)</c:v>
                </c:pt>
              </c:strCache>
            </c:strRef>
          </c:cat>
          <c:val>
            <c:numRef>
              <c:f>Sheet1!$C$2:$C$5</c:f>
              <c:numCache>
                <c:formatCode>General</c:formatCode>
                <c:ptCount val="4"/>
                <c:pt idx="0">
                  <c:v>75</c:v>
                </c:pt>
                <c:pt idx="1">
                  <c:v>70</c:v>
                </c:pt>
                <c:pt idx="2">
                  <c:v>35</c:v>
                </c:pt>
                <c:pt idx="3">
                  <c:v>92</c:v>
                </c:pt>
              </c:numCache>
            </c:numRef>
          </c:val>
        </c:ser>
        <c:axId val="-2068027336"/>
        <c:axId val="-2113994440"/>
      </c:barChart>
      <c:catAx>
        <c:axId val="-2068027336"/>
        <c:scaling>
          <c:orientation val="minMax"/>
        </c:scaling>
        <c:delete val="0"/>
        <c:axPos val="b"/>
        <c:majorTickMark val="out"/>
        <c:minorTickMark val="none"/>
        <c:tickLblPos val="nextTo"/>
        <c:txPr>
          <a:bodyPr/>
          <a:lstStyle/>
          <a:p>
            <a:pPr>
              <a:defRPr sz="1400">
                <a:latin typeface="Noto Sans Arabic"/>
              </a:defRPr>
            </a:pPr>
          </a:p>
        </c:txPr>
        <c:crossAx val="-2113994440"/>
        <c:crosses val="autoZero"/>
        <c:auto val="1"/>
        <c:lblAlgn val="ctr"/>
        <c:lblOffset val="100"/>
        <c:noMultiLvlLbl val="0"/>
      </c:catAx>
      <c:valAx>
        <c:axId val="-2113994440"/>
        <c:scaling>
          <c:max val="105.0"/>
        </c:scaling>
        <c:delete val="0"/>
        <c:axPos val="l"/>
        <c:majorGridlines/>
        <c:majorTickMark val="out"/>
        <c:minorTickMark val="none"/>
        <c:tickLblPos val="nextTo"/>
        <c:txPr>
          <a:bodyPr/>
          <a:lstStyle/>
          <a:p>
            <a:pPr>
              <a:defRPr sz="1400">
                <a:latin typeface="Noto Sans Arabic"/>
              </a:defRPr>
            </a:pPr>
          </a:p>
        </c:txPr>
        <c:crossAx val="-2068027336"/>
        <c:crosses val="autoZero"/>
      </c:valAx>
    </c:plotArea>
    <c:legend>
      <c:legendPos val="t"/>
      <c:overlay val="0"/>
      <c:txPr>
        <a:bodyPr/>
        <a:lstStyle/>
        <a:p>
          <a:pPr>
            <a:defRPr sz="1400">
              <a:latin typeface="Noto Sans Arabic"/>
            </a:defRPr>
          </a:pPr>
        </a:p>
      </c:txPr>
    </c:legend>
    <c:dispBlanksAs val="gap"/>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[زمان پیشنهادی: ۱ دقیقه و ۳۰ ثانیه (۰۰:۰۰ تا ۰۱:۳۰)]</a:t>
            </a:r>
          </a:p>
          <a:p/>
          <a:p>
            <a:r>
              <a:t>متن کامل صحبت ارائه‌دهنده:</a:t>
            </a:r>
          </a:p>
          <a:p>
            <a:r>
              <a:t>سلام و وقت بخیر. امروز طرح پژوهشی و استراتژی محصول AURA (Autonomous Universal Residential Agent) را مرور می‌کنیم؛ عاملی هوشمند برای زندگی روزمره که از خانه شروع می‌شود و معماری آن از یک هسته نرم‌افزاری محلی به سمت کنترل دستگاه‌های هوشمند و در آینده ربات‌های فیزیکی تکامل می‌یابد.</a:t>
            </a:r>
          </a:p>
          <a:p/>
          <a:p>
            <a:r>
              <a:t>منابع علمی و صنعتی:</a:t>
            </a:r>
          </a:p>
          <a:p>
            <a:r>
              <a:t>Yao et al. (ReAct, ICLR 2023, arXiv:2210.03629); LeCun (Autonomous Machine Intelligence, 2022).</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[زمان پیشنهادی: ۱ دقیقه (۰۱:۳۰ تا ۰۲:۳۰)]</a:t>
            </a:r>
          </a:p>
          <a:p/>
          <a:p>
            <a:r>
              <a:t>متن کامل صحبت ارائه‌دهنده:</a:t>
            </a:r>
          </a:p>
          <a:p>
            <a:r>
              <a:t>امروز حوزه‌های هوش مصنوعی محاوره‌ای، اینترنت اشیا و رباتیک در سیلوهای جدا کار می‌کنند. رویکرد ما در AURA ایجاد لایه پیونددهنده است: مغزی که زبان طبیعی را می‌فهمد، زیرساخت موجود خانه را بدون کدنویسی کنترل می‌کند و آماده فرماندهی به عامل‌های فیزیکی است.</a:t>
            </a:r>
          </a:p>
          <a:p/>
          <a:p>
            <a:r>
              <a:t>منابع علمی و صنعتی:</a:t>
            </a:r>
          </a:p>
          <a:p>
            <a:r>
              <a:t>Home Assistant (Open Home Foundation, 2025); Google DeepMind Gemini Robotics 2 (2026).</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[زمان پیشنهادی: ۱ دقیقه و ۳۰ ثانیه (۰۲:۳۰ تا ۰۴:۰۰)]</a:t>
            </a:r>
          </a:p>
          <a:p/>
          <a:p>
            <a:r>
              <a:t>متن کامل صحبت ارائه‌دهنده:</a:t>
            </a:r>
          </a:p>
          <a:p>
            <a:r>
              <a:t>کاربران امروز بین دو گزینه ناقص گرفتارند: دستیارهای ابری که ساده هستند اما حریم خصوصی ندارند و با قطع اینترنت از کار می‌افتند، یا سیستم‌های متن‌بازی مثل Home Assistant که قدرتمندند اما نیازمند تنظیمات فنی پیچیده‌اند. علاوه بر این، هیچ‌کدام برای کنترل ایمن ربات‌های خانگی طراحی نشده‌اند.</a:t>
            </a:r>
          </a:p>
          <a:p/>
          <a:p>
            <a:r>
              <a:t>منابع علمی و صنعتی:</a:t>
            </a:r>
          </a:p>
          <a:p>
            <a:r>
              <a:t>Home Assistant AI Blog (Sept 2025); Smart Home Platform Comparison (Security.org, Oct 2026).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[زمان پیشنهادی: ۱ دقیقه و ۳۰ ثانیه (۰۴:۰۰ تا ۰۵:۳۰)]</a:t>
            </a:r>
          </a:p>
          <a:p/>
          <a:p>
            <a:r>
              <a:t>متن کامل صحبت ارائه‌دهنده:</a:t>
            </a:r>
          </a:p>
          <a:p>
            <a:r>
              <a:t>راهکار AURA از یک هسته نرم‌افزاری و هاب پردازش محلی شروع می‌شود که روی تجهیزات فعلی خانه سوار می‌گردد. کاربر بدون درگیری با پیچیدگی‌های فنی با خانه صحبت می‌کند، پردازش‌ها به صورت محلی و ایمن انجام می‌شود و همین هسته در گام‌های بعد عامل‌های فیزیکی را هدایت می‌کند.</a:t>
            </a:r>
          </a:p>
          <a:p/>
          <a:p>
            <a:r>
              <a:t>منابع علمی و صنعتی:</a:t>
            </a:r>
          </a:p>
          <a:p>
            <a:r>
              <a:t>Open Home Foundation Local Control Standards (2025); AURA Product Architecture.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[زمان پیشنهادی: ۲ دقیقه (۰۵:۳۰ تا ۰۷:۳۰)]</a:t>
            </a:r>
          </a:p>
          <a:p/>
          <a:p>
            <a:r>
              <a:t>متن کامل صحبت ارائه‌دهنده:</a:t>
            </a:r>
          </a:p>
          <a:p>
            <a:r>
              <a:t>در این سناریو می‌بینیم که وقتی کاربر با یک جمله طبیعی وضعیت خانه را بیان می‌کند، AURA چگونه آن را به زیرکارهای هماهنگ تبدیل کرده، عملیات‌های حساس مثل قفل در یا فر آشپزخانه را از فیلتر ایمنی عبور می‌دهد و در پایان، انجام واقعی کار را با حسگرها تأیید می‌کند.</a:t>
            </a:r>
          </a:p>
          <a:p/>
          <a:p>
            <a:r>
              <a:t>منابع علمی و صنعتی:</a:t>
            </a:r>
          </a:p>
          <a:p>
            <a:r>
              <a:t>Yao et al. (arXiv:2210.03629); Google DeepMind Gemini Robotics ER 2 (July 2026).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[زمان پیشنهادی: ۱ دقیقه و ۳۰ ثانیه (۰۷:۳۰ تا ۰۹:۰۰)]</a:t>
            </a:r>
          </a:p>
          <a:p/>
          <a:p>
            <a:r>
              <a:t>متن کامل صحبت ارائه‌دهنده:</a:t>
            </a:r>
          </a:p>
          <a:p>
            <a:r>
              <a:t>ارزش پیشنهادی AURA بر سه اصل استوار است: ۱) حافظه فضایی و معنایی بلندمدت از محیط خانه؛ ۲) پردازش محلی که حریم خصوصی و کارکرد آفلاین را تضمین می‌کند؛ و ۳) سازگاری بین برندها که مهم‌تر از تکیه بر یک سخت‌افزار منفرد است.</a:t>
            </a:r>
          </a:p>
          <a:p/>
          <a:p>
            <a:r>
              <a:t>منابع علمی و صنعتی:</a:t>
            </a:r>
          </a:p>
          <a:p>
            <a:r>
              <a:t>Home Assistant Local AI (2025); ISO 13482 Personal Care Robot Safety Standard.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[زمان پیشنهادی: ۲ دقیقه و ۳۰ ثانیه (۰۹:۰۰ تا ۱۱:۳۰)]</a:t>
            </a:r>
          </a:p>
          <a:p/>
          <a:p>
            <a:r>
              <a:t>متن کامل صحبت ارائه‌دهنده:</a:t>
            </a:r>
          </a:p>
          <a:p>
            <a:r>
              <a:t>معماری AURA از ۵ لایه تشکیل شده است. نکته کلیدی این است که لایه ۲ (هوش مصنوعی) مستقیماً به عملگرهای لایه ۴ دستور نمی‌دهد، بلکه تمام فرامین باید از لایه ۳ (موتور قطعی سیاست و ایمنی) عبور کنند. همچنین لایه ۵ پس از هر اقدام، تغییر واقعی محیط را بررسی می‌کند.</a:t>
            </a:r>
          </a:p>
          <a:p/>
          <a:p>
            <a:r>
              <a:t>منابع علمی و صنعتی:</a:t>
            </a:r>
          </a:p>
          <a:p>
            <a:r>
              <a:t>Christakopoulou et al. (arXiv:2410.08328); Figure Helix Architecture (2025); ISO 13482.</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[زمان پیشنهادی: ۲ دقیقه (۱۱:۳۰ تا ۱۳:۳۰)]</a:t>
            </a:r>
          </a:p>
          <a:p/>
          <a:p>
            <a:r>
              <a:t>متن کامل صحبت ارائه‌دهنده:</a:t>
            </a:r>
          </a:p>
          <a:p>
            <a:r>
              <a:t>مدل‌های زبانی بزرگ برای استدلال عالی هستند اما صدها میلی‌ثانیه تأخیر دارند. با الهام از معماری Talker-Reasoner و مدل Helix شرکت Figure AI، ما مغز تحلیلی (System 2 با نرخ ۱ تا ۹ هرتز) را از کنترل‌گر واکنشی سریع (System 1 با نرخ ۵۰ تا ۲۰۰ هرتز) جدا کرده‌ایم.</a:t>
            </a:r>
          </a:p>
          <a:p/>
          <a:p>
            <a:r>
              <a:t>منابع علمی و صنعتی:</a:t>
            </a:r>
          </a:p>
          <a:p>
            <a:r>
              <a:t>Kahneman (2011); Christakopoulou et al. (arXiv:2410.08328); Figure AI Helix (Feb 2025); Physical Intelligence pi0 (arXiv:2410.24164).</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[زمان پیشنهادی: ۲ دقیقه (۱۳:۳۰ تا ۱۵:۳۰)]</a:t>
            </a:r>
          </a:p>
          <a:p/>
          <a:p>
            <a:r>
              <a:t>متن کامل صحبت ارائه‌دهنده:</a:t>
            </a:r>
          </a:p>
          <a:p>
            <a:r>
              <a:t>برای اینکه عامل هوشمند قبل از حرکت فیزیکی پیامد کارش را بسنجد، به یک مدل جهان (World Model) نیاز دارد. معماری V-JEPA 2 که در ژوئن ۲۰۲۵ توسط Meta FAIR منتشر شد، به جای تولید پیکسل‌های تصویر، پیامد عمل را در فضای نهفته پیش‌بینی می‌کند و امکان برنامه‌ریزی Zero-Shot رباتیک را فراهم می‌سازد.</a:t>
            </a:r>
          </a:p>
          <a:p/>
          <a:p>
            <a:r>
              <a:t>منابع علمی و صنعتی:</a:t>
            </a:r>
          </a:p>
          <a:p>
            <a:r>
              <a:t>LeCun (OpenReview 2022); Assran et al., Meta FAIR V-JEPA 2 (June 2025, arXiv:2506.09985); Sobal et al. (Jan 2026, arXiv:2512.24497).</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[زمان پیشنهادی: ۱ دقیقه و ۳۰ ثانیه (۱۵:۳۰ تا ۱۷:۰۰)]</a:t>
            </a:r>
          </a:p>
          <a:p/>
          <a:p>
            <a:r>
              <a:t>متن کامل صحبت ارائه‌دهنده:</a:t>
            </a:r>
          </a:p>
          <a:p>
            <a:r>
              <a:t>در تحلیل رقبا، ما از هر بازیگر پیشرو درس مشخصی گرفته‌ایم: از 1X ترکیب خودمختاری با کمک انسان در زمان خطا، از Figure معماری دوگانه S1/S2، از DeepMind حلقه بسته تشخیص موفقیت، و از Home Assistant کنترل محلی فرادستگاهی. پروتوتایپ فاز اول ما دقیقاً این شکاف را پر می‌کند.</a:t>
            </a:r>
          </a:p>
          <a:p/>
          <a:p>
            <a:r>
              <a:t>منابع علمی و صنعتی:</a:t>
            </a:r>
          </a:p>
          <a:p>
            <a:r>
              <a:t>1X Technologies (2025); Figure AI Helix 02 (Jan 2026); Google DeepMind Gemini Robotics 2 (July 2026); Home Assistant (2025).</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[زمان پیشنهادی: ۱ دقیقه و ۳۰ ثانیه (۱۷:۰۰ تا ۱۸:۳۰)]</a:t>
            </a:r>
          </a:p>
          <a:p/>
          <a:p>
            <a:r>
              <a:t>متن کامل صحبت ارائه‌دهنده:</a:t>
            </a:r>
          </a:p>
          <a:p>
            <a:r>
              <a:t>نقشه راه ما ریسک سرمایه‌گذاری را به حداقل می‌رساند: در فاز اول (۶ تا ۹ ماه نخست با فرض تیم ۵ تا ۷ نفره) محصول نرم‌افزاری و هاب محلی AURA Core روی تجهیزات موجود خانه ارزش کامل ایجاد می‌کند. در فاز دوم ربات‌های چرخ‌دار و بازوهای کمکی، و در فاز سوم ربات‌های انسان‌نما یکپارچه می‌شوند.</a:t>
            </a:r>
          </a:p>
          <a:p/>
          <a:p>
            <a:r>
              <a:t>منابع علمی و صنعتی:</a:t>
            </a:r>
          </a:p>
          <a:p>
            <a:r>
              <a:t>AURA Product Strategy &amp; Phased Engineering Roadmap (2026).</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[زمان پیشنهادی: ۱ دقیقه و ۳۰ ثانیه (۱۸:۳۰ تا ۲۰:۰۰)]</a:t>
            </a:r>
          </a:p>
          <a:p/>
          <a:p>
            <a:r>
              <a:t>متن کامل صحبت ارائه‌دهنده:</a:t>
            </a:r>
          </a:p>
          <a:p>
            <a:r>
              <a:t>در جمع‌بندی: آینده هوش مصنوعی در صفحه نمایش خلاصه نمی‌شود، بلکه در محیط فیزیکی زندگی جریان می‌یابد. پیشنهاد مشخص ما برای شروع همکاری، تعریف فاز پایلوت ۶ ماهه برای توسعه و تست هسته نرم‌افزاری و موتور ایمنی AURA Core است. ممنون از توجه شما و آماده شنیدن سؤالاتتان هستم.</a:t>
            </a:r>
          </a:p>
          <a:p/>
          <a:p>
            <a:r>
              <a:t>منابع علمی و صنعتی:</a:t>
            </a:r>
          </a:p>
          <a:p>
            <a:r>
              <a:t>AURA Executive Pitch Conclusion.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70C1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3" name="Picture 2" descr="cropped_s1_cover.png"/>
          <p:cNvPicPr>
            <a:picLocks noChangeAspect="1"/>
          </p:cNvPicPr>
          <p:nvPr/>
        </p:nvPicPr>
        <p:blipFill>
          <a:blip r:embed="rId2"/>
          <a:stretch>
            <a:fillRect/>
          </a:stretch>
        </p:blipFill>
        <p:spPr>
          <a:xfrm>
            <a:off x="0" y="0"/>
            <a:ext cx="12191695" cy="6858000"/>
          </a:xfrm>
          <a:prstGeom prst="rect">
            <a:avLst/>
          </a:prstGeom>
          <a:ln>
            <a:noFill/>
          </a:ln>
        </p:spPr>
      </p:pic>
      <p:sp>
        <p:nvSpPr>
          <p:cNvPr id="4" name="Rounded Rectangle 3"/>
          <p:cNvSpPr/>
          <p:nvPr/>
        </p:nvSpPr>
        <p:spPr>
          <a:xfrm>
            <a:off x="0" y="0"/>
            <a:ext cx="12191695" cy="6858000"/>
          </a:xfrm>
          <a:prstGeom prst="roundRect">
            <a:avLst>
              <a:gd name="adj" fmla="val 0"/>
            </a:avLst>
          </a:prstGeom>
          <a:solidFill>
            <a:srgbClr val="070C1A">
              <a:alpha val="72000"/>
            </a:srgbClr>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5" name="TextBox 4"/>
          <p:cNvSpPr txBox="1"/>
          <p:nvPr/>
        </p:nvSpPr>
        <p:spPr>
          <a:xfrm>
            <a:off x="914400" y="1920240"/>
            <a:ext cx="10332720" cy="3108960"/>
          </a:xfrm>
          <a:prstGeom prst="rect">
            <a:avLst/>
          </a:prstGeom>
          <a:noFill/>
        </p:spPr>
        <p:txBody>
          <a:bodyPr wrap="square" lIns="0" tIns="0" rIns="0" bIns="0">
            <a:spAutoFit/>
          </a:bodyPr>
          <a:lstStyle/>
          <a:p>
            <a:pPr algn="r" rtl="1">
              <a:spcAft>
                <a:spcPts val="1000"/>
              </a:spcAft>
            </a:pPr>
            <a:r>
              <a:rPr sz="1600" b="1">
                <a:solidFill>
                  <a:srgbClr val="38BDF8"/>
                </a:solidFill>
                <a:latin typeface="Noto Sans Arabic"/>
              </a:rPr>
              <a:t>AURA — AUTONOMOUS UNIVERSAL RESIDENTIAL AGENT</a:t>
            </a:r>
          </a:p>
          <a:p>
            <a:pPr algn="r" rtl="1">
              <a:spcAft>
                <a:spcPts val="1400"/>
              </a:spcAft>
            </a:pPr>
            <a:r>
              <a:rPr sz="3600" b="1">
                <a:solidFill>
                  <a:srgbClr val="FFFFFF"/>
                </a:solidFill>
                <a:latin typeface="Noto Sans Arabic"/>
              </a:rPr>
              <a:t>عامل هوشمند خودمختار زندگی روزمره با شروع از خانه</a:t>
            </a:r>
          </a:p>
          <a:p>
            <a:pPr algn="r" rtl="1"/>
            <a:r>
              <a:rPr sz="1800" b="0">
                <a:solidFill>
                  <a:srgbClr val="CBD5E1"/>
                </a:solidFill>
                <a:latin typeface="Noto Sans Arabic"/>
              </a:rPr>
              <a:t>تکامل از هسته نرم‌افزاری ایمن به خانه هوشمند و رباتیک</a:t>
            </a:r>
          </a:p>
        </p:txBody>
      </p:sp>
      <p:sp>
        <p:nvSpPr>
          <p:cNvPr id="6" name="TextBox 5"/>
          <p:cNvSpPr txBox="1"/>
          <p:nvPr/>
        </p:nvSpPr>
        <p:spPr>
          <a:xfrm>
            <a:off x="914400" y="6035040"/>
            <a:ext cx="10332720" cy="457200"/>
          </a:xfrm>
          <a:prstGeom prst="rect">
            <a:avLst/>
          </a:prstGeom>
          <a:noFill/>
        </p:spPr>
        <p:txBody>
          <a:bodyPr wrap="square">
            <a:spAutoFit/>
          </a:bodyPr>
          <a:lstStyle/>
          <a:p>
            <a:pPr algn="r" rtl="1"/>
            <a:r>
              <a:rPr sz="1400" b="0">
                <a:solidFill>
                  <a:srgbClr val="38BDF8"/>
                </a:solidFill>
                <a:latin typeface="Noto Sans Arabic"/>
              </a:rPr>
              <a:t>ارائه استراتژی محصول و معماری | ۲۰ دقیقه</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 name="TextBox 2"/>
          <p:cNvSpPr txBox="1"/>
          <p:nvPr/>
        </p:nvSpPr>
        <p:spPr>
          <a:xfrm>
            <a:off x="731520" y="438912"/>
            <a:ext cx="10728655" cy="1353312"/>
          </a:xfrm>
          <a:prstGeom prst="rect">
            <a:avLst/>
          </a:prstGeom>
          <a:noFill/>
        </p:spPr>
        <p:txBody>
          <a:bodyPr wrap="square" anchor="t" lIns="0" tIns="0" rIns="0" bIns="0">
            <a:spAutoFit/>
          </a:bodyPr>
          <a:lstStyle/>
          <a:p>
            <a:pPr algn="r" rtl="1">
              <a:spcAft>
                <a:spcPts val="400"/>
              </a:spcAft>
            </a:pPr>
            <a:r>
              <a:rPr sz="1400" b="1">
                <a:solidFill>
                  <a:srgbClr val="0284C7"/>
                </a:solidFill>
                <a:latin typeface="Noto Sans Arabic"/>
              </a:rPr>
              <a:t>معرفی رویکرد ارائه‌دهنده و تیم چندتخصصی | زمان: ۱ دقیقه</a:t>
            </a:r>
          </a:p>
          <a:p>
            <a:pPr algn="r" rtl="1"/>
            <a:r>
              <a:rPr sz="2800" b="1">
                <a:solidFill>
                  <a:srgbClr val="0F172A"/>
                </a:solidFill>
                <a:latin typeface="Noto Sans Arabic"/>
              </a:rPr>
              <a:t>پیوند سه حوزه مجزا در یک معماری واحد و محصول‌محور</a:t>
            </a:r>
          </a:p>
        </p:txBody>
      </p:sp>
      <p:sp>
        <p:nvSpPr>
          <p:cNvPr id="4" name="TextBox 3"/>
          <p:cNvSpPr txBox="1"/>
          <p:nvPr/>
        </p:nvSpPr>
        <p:spPr>
          <a:xfrm>
            <a:off x="8138160" y="2011680"/>
            <a:ext cx="3291840" cy="4160520"/>
          </a:xfrm>
          <a:prstGeom prst="rect">
            <a:avLst/>
          </a:prstGeom>
          <a:noFill/>
        </p:spPr>
        <p:txBody>
          <a:bodyPr wrap="square" lIns="0" tIns="0" rIns="0" bIns="0">
            <a:spAutoFit/>
          </a:bodyPr>
          <a:lstStyle/>
          <a:p>
            <a:pPr algn="r" rtl="1">
              <a:spcAft>
                <a:spcPts val="1400"/>
              </a:spcAft>
            </a:pPr>
            <a:r>
              <a:rPr sz="2200" b="1">
                <a:solidFill>
                  <a:srgbClr val="0284C7"/>
                </a:solidFill>
                <a:latin typeface="Noto Sans Arabic"/>
              </a:rPr>
              <a:t>هوش مصنوعی عاملی</a:t>
            </a:r>
          </a:p>
          <a:p>
            <a:pPr algn="r" rtl="1" marL="201168" indent="-201168">
              <a:spcAft>
                <a:spcPts val="1400"/>
              </a:spcAft>
              <a:buFont typeface="Noto Sans Arabic"/>
              <a:buChar char="•"/>
            </a:pPr>
            <a:r>
              <a:rPr sz="1700" b="1">
                <a:solidFill>
                  <a:srgbClr val="0F172A"/>
                </a:solidFill>
                <a:latin typeface="Noto Sans Arabic"/>
              </a:rPr>
              <a:t>درک چندوجهی: </a:t>
            </a:r>
            <a:r>
              <a:rPr sz="1500" b="0">
                <a:solidFill>
                  <a:srgbClr val="334155"/>
                </a:solidFill>
                <a:latin typeface="Noto Sans Arabic"/>
              </a:rPr>
              <a:t>فهم هم‌زمان صدا، متن و تصویر اعضای خانواده</a:t>
            </a:r>
          </a:p>
          <a:p>
            <a:pPr algn="r" rtl="1" marL="201168" indent="-201168">
              <a:spcAft>
                <a:spcPts val="1400"/>
              </a:spcAft>
              <a:buFont typeface="Noto Sans Arabic"/>
              <a:buChar char="•"/>
            </a:pPr>
            <a:r>
              <a:rPr sz="1700" b="1">
                <a:solidFill>
                  <a:srgbClr val="0F172A"/>
                </a:solidFill>
                <a:latin typeface="Noto Sans Arabic"/>
              </a:rPr>
              <a:t>برنامه‌ریزی و حافظه: </a:t>
            </a:r>
            <a:r>
              <a:rPr sz="1500" b="0">
                <a:solidFill>
                  <a:srgbClr val="334155"/>
                </a:solidFill>
                <a:latin typeface="Noto Sans Arabic"/>
              </a:rPr>
              <a:t>تجزیه وظایف پیچیده و ثبت ترجیحات روزمره</a:t>
            </a:r>
          </a:p>
        </p:txBody>
      </p:sp>
      <p:sp>
        <p:nvSpPr>
          <p:cNvPr id="5" name="TextBox 4"/>
          <p:cNvSpPr txBox="1"/>
          <p:nvPr/>
        </p:nvSpPr>
        <p:spPr>
          <a:xfrm>
            <a:off x="4434840" y="2011680"/>
            <a:ext cx="3291840" cy="4160520"/>
          </a:xfrm>
          <a:prstGeom prst="rect">
            <a:avLst/>
          </a:prstGeom>
          <a:noFill/>
        </p:spPr>
        <p:txBody>
          <a:bodyPr wrap="square" lIns="0" tIns="0" rIns="0" bIns="0">
            <a:spAutoFit/>
          </a:bodyPr>
          <a:lstStyle/>
          <a:p>
            <a:pPr algn="r" rtl="1">
              <a:spcAft>
                <a:spcPts val="1400"/>
              </a:spcAft>
            </a:pPr>
            <a:r>
              <a:rPr sz="2200" b="1">
                <a:solidFill>
                  <a:srgbClr val="0284C7"/>
                </a:solidFill>
                <a:latin typeface="Noto Sans Arabic"/>
              </a:rPr>
              <a:t>زیرساخت خانه هوشمند</a:t>
            </a:r>
          </a:p>
          <a:p>
            <a:pPr algn="r" rtl="1" marL="201168" indent="-201168">
              <a:spcAft>
                <a:spcPts val="1400"/>
              </a:spcAft>
              <a:buFont typeface="Noto Sans Arabic"/>
              <a:buChar char="•"/>
            </a:pPr>
            <a:r>
              <a:rPr sz="1700" b="1">
                <a:solidFill>
                  <a:srgbClr val="0F172A"/>
                </a:solidFill>
                <a:latin typeface="Noto Sans Arabic"/>
              </a:rPr>
              <a:t>سازگاری فرادستگاهی: </a:t>
            </a:r>
            <a:r>
              <a:rPr sz="1500" b="0">
                <a:solidFill>
                  <a:srgbClr val="334155"/>
                </a:solidFill>
                <a:latin typeface="Noto Sans Arabic"/>
              </a:rPr>
              <a:t>پوشش هزاران برند با Matter و Home Assistant</a:t>
            </a:r>
          </a:p>
          <a:p>
            <a:pPr algn="r" rtl="1" marL="201168" indent="-201168">
              <a:spcAft>
                <a:spcPts val="1400"/>
              </a:spcAft>
              <a:buFont typeface="Noto Sans Arabic"/>
              <a:buChar char="•"/>
            </a:pPr>
            <a:r>
              <a:rPr sz="1700" b="1">
                <a:solidFill>
                  <a:srgbClr val="0F172A"/>
                </a:solidFill>
                <a:latin typeface="Noto Sans Arabic"/>
              </a:rPr>
              <a:t>کنترل محلی و آفلاین: </a:t>
            </a:r>
            <a:r>
              <a:rPr sz="1500" b="0">
                <a:solidFill>
                  <a:srgbClr val="334155"/>
                </a:solidFill>
                <a:latin typeface="Noto Sans Arabic"/>
              </a:rPr>
              <a:t>حفظ حریم خصوصی بدون وابستگی به اینترنت</a:t>
            </a:r>
          </a:p>
        </p:txBody>
      </p:sp>
      <p:sp>
        <p:nvSpPr>
          <p:cNvPr id="6" name="TextBox 5"/>
          <p:cNvSpPr txBox="1"/>
          <p:nvPr/>
        </p:nvSpPr>
        <p:spPr>
          <a:xfrm>
            <a:off x="731520" y="2011680"/>
            <a:ext cx="3291840" cy="4160520"/>
          </a:xfrm>
          <a:prstGeom prst="rect">
            <a:avLst/>
          </a:prstGeom>
          <a:noFill/>
        </p:spPr>
        <p:txBody>
          <a:bodyPr wrap="square" lIns="0" tIns="0" rIns="0" bIns="0">
            <a:spAutoFit/>
          </a:bodyPr>
          <a:lstStyle/>
          <a:p>
            <a:pPr algn="r" rtl="1">
              <a:spcAft>
                <a:spcPts val="1400"/>
              </a:spcAft>
            </a:pPr>
            <a:r>
              <a:rPr sz="2200" b="1">
                <a:solidFill>
                  <a:srgbClr val="0284C7"/>
                </a:solidFill>
                <a:latin typeface="Noto Sans Arabic"/>
              </a:rPr>
              <a:t>رباتیک و عمل فیزیکی</a:t>
            </a:r>
          </a:p>
          <a:p>
            <a:pPr algn="r" rtl="1" marL="201168" indent="-201168">
              <a:spcAft>
                <a:spcPts val="1400"/>
              </a:spcAft>
              <a:buFont typeface="Noto Sans Arabic"/>
              <a:buChar char="•"/>
            </a:pPr>
            <a:r>
              <a:rPr sz="1700" b="1">
                <a:solidFill>
                  <a:srgbClr val="0F172A"/>
                </a:solidFill>
                <a:latin typeface="Noto Sans Arabic"/>
              </a:rPr>
              <a:t>معماری System 1/2: </a:t>
            </a:r>
            <a:r>
              <a:rPr sz="1500" b="0">
                <a:solidFill>
                  <a:srgbClr val="334155"/>
                </a:solidFill>
                <a:latin typeface="Noto Sans Arabic"/>
              </a:rPr>
              <a:t>ترکیب تصمیم تحلیلی با کنترل حرکتی سریع</a:t>
            </a:r>
          </a:p>
          <a:p>
            <a:pPr algn="r" rtl="1" marL="201168" indent="-201168">
              <a:spcAft>
                <a:spcPts val="1400"/>
              </a:spcAft>
              <a:buFont typeface="Noto Sans Arabic"/>
              <a:buChar char="•"/>
            </a:pPr>
            <a:r>
              <a:rPr sz="1700" b="1">
                <a:solidFill>
                  <a:srgbClr val="0F172A"/>
                </a:solidFill>
                <a:latin typeface="Noto Sans Arabic"/>
              </a:rPr>
              <a:t>ایمنی و حلقه بازخورد: </a:t>
            </a:r>
            <a:r>
              <a:rPr sz="1500" b="0">
                <a:solidFill>
                  <a:srgbClr val="334155"/>
                </a:solidFill>
                <a:latin typeface="Noto Sans Arabic"/>
              </a:rPr>
              <a:t>تأیید اجرای کار و کمک انسان هنگام خطا</a:t>
            </a:r>
          </a:p>
        </p:txBody>
      </p:sp>
      <p:sp>
        <p:nvSpPr>
          <p:cNvPr id="7" name="TextBox 6"/>
          <p:cNvSpPr txBox="1"/>
          <p:nvPr/>
        </p:nvSpPr>
        <p:spPr>
          <a:xfrm>
            <a:off x="731520" y="6355080"/>
            <a:ext cx="10728655" cy="320040"/>
          </a:xfrm>
          <a:prstGeom prst="rect">
            <a:avLst/>
          </a:prstGeom>
          <a:noFill/>
        </p:spPr>
        <p:txBody>
          <a:bodyPr wrap="square" anchor="t" lIns="0" tIns="0" rIns="0" bIns="0">
            <a:spAutoFit/>
          </a:bodyPr>
          <a:lstStyle/>
          <a:p>
            <a:pPr algn="r" rtl="1"/>
            <a:r>
              <a:rPr sz="1400" b="0">
                <a:solidFill>
                  <a:srgbClr val="334155"/>
                </a:solidFill>
                <a:latin typeface="Noto Sans Arabic"/>
              </a:rPr>
              <a:t>اسلاید 2 از ۱۲  |  منبع: همگرایی Agentic AI، استانداردهای Open Home Foundation و Embodied Robotics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 name="TextBox 2"/>
          <p:cNvSpPr txBox="1"/>
          <p:nvPr/>
        </p:nvSpPr>
        <p:spPr>
          <a:xfrm>
            <a:off x="731520" y="438912"/>
            <a:ext cx="10728655" cy="1353312"/>
          </a:xfrm>
          <a:prstGeom prst="rect">
            <a:avLst/>
          </a:prstGeom>
          <a:noFill/>
        </p:spPr>
        <p:txBody>
          <a:bodyPr wrap="square" anchor="t" lIns="0" tIns="0" rIns="0" bIns="0">
            <a:spAutoFit/>
          </a:bodyPr>
          <a:lstStyle/>
          <a:p>
            <a:pPr algn="r" rtl="1">
              <a:spcAft>
                <a:spcPts val="400"/>
              </a:spcAft>
            </a:pPr>
            <a:r>
              <a:rPr sz="1400" b="1">
                <a:solidFill>
                  <a:srgbClr val="0284C7"/>
                </a:solidFill>
                <a:latin typeface="Noto Sans Arabic"/>
              </a:rPr>
              <a:t>تعریف مسئله و محدودیت ابزارهای فعلی | زمان: ۱.۵ دقیقه</a:t>
            </a:r>
          </a:p>
          <a:p>
            <a:pPr algn="r" rtl="1"/>
            <a:r>
              <a:rPr sz="2800" b="1">
                <a:solidFill>
                  <a:srgbClr val="0F172A"/>
                </a:solidFill>
                <a:latin typeface="Noto Sans Arabic"/>
              </a:rPr>
              <a:t>گسستگی خانه هوشمند و شکاف میان «گفتگو» و «عمل واقعی»</a:t>
            </a:r>
          </a:p>
        </p:txBody>
      </p:sp>
      <p:sp>
        <p:nvSpPr>
          <p:cNvPr id="4" name="TextBox 3"/>
          <p:cNvSpPr txBox="1"/>
          <p:nvPr/>
        </p:nvSpPr>
        <p:spPr>
          <a:xfrm>
            <a:off x="6309360" y="2011680"/>
            <a:ext cx="5120640" cy="4160520"/>
          </a:xfrm>
          <a:prstGeom prst="rect">
            <a:avLst/>
          </a:prstGeom>
          <a:noFill/>
        </p:spPr>
        <p:txBody>
          <a:bodyPr wrap="square" lIns="0" tIns="0" rIns="0" bIns="0">
            <a:spAutoFit/>
          </a:bodyPr>
          <a:lstStyle/>
          <a:p>
            <a:pPr algn="r" rtl="1" marL="201168" indent="-201168">
              <a:spcAft>
                <a:spcPts val="1600"/>
              </a:spcAft>
              <a:buFont typeface="Noto Sans Arabic"/>
              <a:buChar char="•"/>
            </a:pPr>
            <a:r>
              <a:rPr sz="1800" b="1">
                <a:solidFill>
                  <a:srgbClr val="0F172A"/>
                </a:solidFill>
                <a:latin typeface="Noto Sans Arabic"/>
              </a:rPr>
              <a:t>گسستگی و پیچیدگی فنی: </a:t>
            </a:r>
            <a:r>
              <a:rPr sz="1600" b="0">
                <a:solidFill>
                  <a:srgbClr val="334155"/>
                </a:solidFill>
                <a:latin typeface="Noto Sans Arabic"/>
              </a:rPr>
              <a:t>نیاز به ده‌ها اپ مجزا یا کدنویسی پیچیده در Home Assistant برای کاربر عادی</a:t>
            </a:r>
          </a:p>
          <a:p>
            <a:pPr algn="r" rtl="1" marL="201168" indent="-201168">
              <a:spcAft>
                <a:spcPts val="1600"/>
              </a:spcAft>
              <a:buFont typeface="Noto Sans Arabic"/>
              <a:buChar char="•"/>
            </a:pPr>
            <a:r>
              <a:rPr sz="1800" b="1">
                <a:solidFill>
                  <a:srgbClr val="0F172A"/>
                </a:solidFill>
                <a:latin typeface="Noto Sans Arabic"/>
              </a:rPr>
              <a:t>وابستگی به کلود و ریسک حریم خصوصی: </a:t>
            </a:r>
            <a:r>
              <a:rPr sz="1600" b="0">
                <a:solidFill>
                  <a:srgbClr val="334155"/>
                </a:solidFill>
                <a:latin typeface="Noto Sans Arabic"/>
              </a:rPr>
              <a:t>ارسال صدا و تصویر خانه به سرورهای ابری و از کار افتادن با قطع اینترنت</a:t>
            </a:r>
          </a:p>
          <a:p>
            <a:pPr algn="r" rtl="1" marL="201168" indent="-201168">
              <a:spcAft>
                <a:spcPts val="1600"/>
              </a:spcAft>
              <a:buFont typeface="Noto Sans Arabic"/>
              <a:buChar char="•"/>
            </a:pPr>
            <a:r>
              <a:rPr sz="1800" b="1">
                <a:solidFill>
                  <a:srgbClr val="0F172A"/>
                </a:solidFill>
                <a:latin typeface="Noto Sans Arabic"/>
              </a:rPr>
              <a:t>نبود موتور کنترل و ایمنی فیزیکی: </a:t>
            </a:r>
            <a:r>
              <a:rPr sz="1600" b="0">
                <a:solidFill>
                  <a:srgbClr val="334155"/>
                </a:solidFill>
                <a:latin typeface="Noto Sans Arabic"/>
              </a:rPr>
              <a:t>مدل زبانی به تنهایی موتور کنترل نیست و پیامد فیزیکی عمل را نمی‌فهمد</a:t>
            </a:r>
          </a:p>
        </p:txBody>
      </p:sp>
      <p:graphicFrame>
        <p:nvGraphicFramePr>
          <p:cNvPr id="5" name="Chart 4"/>
          <p:cNvGraphicFramePr>
            <a:graphicFrameLocks noGrp="1"/>
          </p:cNvGraphicFramePr>
          <p:nvPr/>
        </p:nvGraphicFramePr>
        <p:xfrm>
          <a:off x="731520" y="2103120"/>
          <a:ext cx="5212080" cy="3931920"/>
        </p:xfrm>
        <a:graphic>
          <a:graphicData uri="http://schemas.openxmlformats.org/drawingml/2006/chart">
            <c:chart xmlns:c="http://schemas.openxmlformats.org/drawingml/2006/chart" r:id="rId2"/>
          </a:graphicData>
        </a:graphic>
      </p:graphicFrame>
      <p:sp>
        <p:nvSpPr>
          <p:cNvPr id="6" name="TextBox 5"/>
          <p:cNvSpPr txBox="1"/>
          <p:nvPr/>
        </p:nvSpPr>
        <p:spPr>
          <a:xfrm>
            <a:off x="731520" y="6355080"/>
            <a:ext cx="10728655" cy="320040"/>
          </a:xfrm>
          <a:prstGeom prst="rect">
            <a:avLst/>
          </a:prstGeom>
          <a:noFill/>
        </p:spPr>
        <p:txBody>
          <a:bodyPr wrap="square" anchor="t" lIns="0" tIns="0" rIns="0" bIns="0">
            <a:spAutoFit/>
          </a:bodyPr>
          <a:lstStyle/>
          <a:p>
            <a:pPr algn="r" rtl="1"/>
            <a:r>
              <a:rPr sz="1400" b="0">
                <a:solidFill>
                  <a:srgbClr val="334155"/>
                </a:solidFill>
                <a:latin typeface="Noto Sans Arabic"/>
              </a:rPr>
              <a:t>اسلاید 3 از ۱۲  |  منبع: تحلیل مقایسه‌ای Google Home / Alexa+ / Home Assistant (2025-2026)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3" name="Picture 2" descr="cropped_s4_hub.png"/>
          <p:cNvPicPr>
            <a:picLocks noChangeAspect="1"/>
          </p:cNvPicPr>
          <p:nvPr/>
        </p:nvPicPr>
        <p:blipFill>
          <a:blip r:embed="rId2"/>
          <a:stretch>
            <a:fillRect/>
          </a:stretch>
        </p:blipFill>
        <p:spPr>
          <a:xfrm>
            <a:off x="0" y="0"/>
            <a:ext cx="6095390" cy="6858000"/>
          </a:xfrm>
          <a:prstGeom prst="rect">
            <a:avLst/>
          </a:prstGeom>
          <a:ln>
            <a:noFill/>
          </a:ln>
        </p:spPr>
      </p:pic>
      <p:sp>
        <p:nvSpPr>
          <p:cNvPr id="4" name="TextBox 3"/>
          <p:cNvSpPr txBox="1"/>
          <p:nvPr/>
        </p:nvSpPr>
        <p:spPr>
          <a:xfrm>
            <a:off x="6400800" y="438912"/>
            <a:ext cx="5029200" cy="1353312"/>
          </a:xfrm>
          <a:prstGeom prst="rect">
            <a:avLst/>
          </a:prstGeom>
          <a:noFill/>
        </p:spPr>
        <p:txBody>
          <a:bodyPr wrap="square" anchor="t" lIns="0" tIns="0" rIns="0" bIns="0">
            <a:spAutoFit/>
          </a:bodyPr>
          <a:lstStyle/>
          <a:p>
            <a:pPr algn="r" rtl="1">
              <a:spcAft>
                <a:spcPts val="400"/>
              </a:spcAft>
            </a:pPr>
            <a:r>
              <a:rPr sz="1400" b="1">
                <a:solidFill>
                  <a:srgbClr val="0284C7"/>
                </a:solidFill>
                <a:latin typeface="Noto Sans Arabic"/>
              </a:rPr>
              <a:t>راهکار پیشنهادی و تکامل مرحله‌ای | زمان: ۱.۵ دقیقه</a:t>
            </a:r>
          </a:p>
          <a:p>
            <a:pPr algn="r" rtl="1"/>
            <a:r>
              <a:rPr sz="2800" b="1">
                <a:solidFill>
                  <a:srgbClr val="0F172A"/>
                </a:solidFill>
                <a:latin typeface="Noto Sans Arabic"/>
              </a:rPr>
              <a:t>راهکار AURA: مغز واحد، محلی و ایمن از نرم‌افزار تا کالبد فیزیکی</a:t>
            </a:r>
          </a:p>
        </p:txBody>
      </p:sp>
      <p:sp>
        <p:nvSpPr>
          <p:cNvPr id="5" name="TextBox 4"/>
          <p:cNvSpPr txBox="1"/>
          <p:nvPr/>
        </p:nvSpPr>
        <p:spPr>
          <a:xfrm>
            <a:off x="6400800" y="2011680"/>
            <a:ext cx="5029200" cy="4160520"/>
          </a:xfrm>
          <a:prstGeom prst="rect">
            <a:avLst/>
          </a:prstGeom>
          <a:noFill/>
        </p:spPr>
        <p:txBody>
          <a:bodyPr wrap="square" lIns="0" tIns="0" rIns="0" bIns="0">
            <a:spAutoFit/>
          </a:bodyPr>
          <a:lstStyle/>
          <a:p>
            <a:pPr algn="r" rtl="1" marL="201168" indent="-201168">
              <a:spcAft>
                <a:spcPts val="1600"/>
              </a:spcAft>
              <a:buFont typeface="Noto Sans Arabic"/>
              <a:buChar char="•"/>
            </a:pPr>
            <a:r>
              <a:rPr sz="1800" b="1">
                <a:solidFill>
                  <a:srgbClr val="0F172A"/>
                </a:solidFill>
                <a:latin typeface="Noto Sans Arabic"/>
              </a:rPr>
              <a:t>شروع از هسته نرم‌افزاری محلی: </a:t>
            </a:r>
            <a:r>
              <a:rPr sz="1600" b="0">
                <a:solidFill>
                  <a:srgbClr val="334155"/>
                </a:solidFill>
                <a:latin typeface="Noto Sans Arabic"/>
              </a:rPr>
              <a:t>نصب روی هاب خانگی بدون نیاز به تعویض وسایل موجود یا خرید فوری ربات گران‌قیمت</a:t>
            </a:r>
          </a:p>
          <a:p>
            <a:pPr algn="r" rtl="1" marL="201168" indent="-201168">
              <a:spcAft>
                <a:spcPts val="1600"/>
              </a:spcAft>
              <a:buFont typeface="Noto Sans Arabic"/>
              <a:buChar char="•"/>
            </a:pPr>
            <a:r>
              <a:rPr sz="1800" b="1">
                <a:solidFill>
                  <a:srgbClr val="0F172A"/>
                </a:solidFill>
                <a:latin typeface="Noto Sans Arabic"/>
              </a:rPr>
              <a:t>رابط طبیعی برای تمام خانواده: </a:t>
            </a:r>
            <a:r>
              <a:rPr sz="1600" b="0">
                <a:solidFill>
                  <a:srgbClr val="334155"/>
                </a:solidFill>
                <a:latin typeface="Noto Sans Arabic"/>
              </a:rPr>
              <a:t>تعامل صوتی، متنی و تصویری ساده بدون نیاز به نوشتن حتی یک خط کد</a:t>
            </a:r>
          </a:p>
          <a:p>
            <a:pPr algn="r" rtl="1" marL="201168" indent="-201168">
              <a:spcAft>
                <a:spcPts val="1600"/>
              </a:spcAft>
              <a:buFont typeface="Noto Sans Arabic"/>
              <a:buChar char="•"/>
            </a:pPr>
            <a:r>
              <a:rPr sz="1800" b="1">
                <a:solidFill>
                  <a:srgbClr val="0F172A"/>
                </a:solidFill>
                <a:latin typeface="Noto Sans Arabic"/>
              </a:rPr>
              <a:t>گسترش‌پذیری به محیط‌های کاری: </a:t>
            </a:r>
            <a:r>
              <a:rPr sz="1600" b="0">
                <a:solidFill>
                  <a:srgbClr val="334155"/>
                </a:solidFill>
                <a:latin typeface="Noto Sans Arabic"/>
              </a:rPr>
              <a:t>شروع از خانه مسکونی و قابلیت توسعه معماری به دفاتر، شرکت‌ها و کلینیک‌ها</a:t>
            </a:r>
          </a:p>
        </p:txBody>
      </p:sp>
      <p:sp>
        <p:nvSpPr>
          <p:cNvPr id="6" name="TextBox 5"/>
          <p:cNvSpPr txBox="1"/>
          <p:nvPr/>
        </p:nvSpPr>
        <p:spPr>
          <a:xfrm>
            <a:off x="6400800" y="6355080"/>
            <a:ext cx="5029200" cy="320040"/>
          </a:xfrm>
          <a:prstGeom prst="rect">
            <a:avLst/>
          </a:prstGeom>
          <a:noFill/>
        </p:spPr>
        <p:txBody>
          <a:bodyPr wrap="square" anchor="t" lIns="0" tIns="0" rIns="0" bIns="0">
            <a:spAutoFit/>
          </a:bodyPr>
          <a:lstStyle/>
          <a:p>
            <a:pPr algn="r" rtl="1"/>
            <a:r>
              <a:rPr sz="1400" b="0">
                <a:solidFill>
                  <a:srgbClr val="334155"/>
                </a:solidFill>
                <a:latin typeface="Noto Sans Arabic"/>
              </a:rPr>
              <a:t>اسلاید 4 از ۱۲  |  منبع: معماری محصول AURA Core مبتنی بر پردازش لبه‌ای (Local-First Edge AI)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 name="TextBox 2"/>
          <p:cNvSpPr txBox="1"/>
          <p:nvPr/>
        </p:nvSpPr>
        <p:spPr>
          <a:xfrm>
            <a:off x="731520" y="438912"/>
            <a:ext cx="10728655" cy="1353312"/>
          </a:xfrm>
          <a:prstGeom prst="rect">
            <a:avLst/>
          </a:prstGeom>
          <a:noFill/>
        </p:spPr>
        <p:txBody>
          <a:bodyPr wrap="square" anchor="t" lIns="0" tIns="0" rIns="0" bIns="0">
            <a:spAutoFit/>
          </a:bodyPr>
          <a:lstStyle/>
          <a:p>
            <a:pPr algn="r" rtl="1">
              <a:spcAft>
                <a:spcPts val="400"/>
              </a:spcAft>
            </a:pPr>
            <a:r>
              <a:rPr sz="1400" b="1">
                <a:solidFill>
                  <a:srgbClr val="0284C7"/>
                </a:solidFill>
                <a:latin typeface="Noto Sans Arabic"/>
              </a:rPr>
              <a:t>سناریوی ملموس استفاده روزمره | زمان: ۲ دقیقه</a:t>
            </a:r>
          </a:p>
          <a:p>
            <a:pPr algn="r" rtl="1"/>
            <a:r>
              <a:rPr sz="2800" b="1">
                <a:solidFill>
                  <a:srgbClr val="0F172A"/>
                </a:solidFill>
                <a:latin typeface="Noto Sans Arabic"/>
              </a:rPr>
              <a:t>سناریوی واقعی: مدیریت هوشمند خانه از درک درخواست تا تأیید نتیجه</a:t>
            </a:r>
          </a:p>
        </p:txBody>
      </p:sp>
      <p:sp>
        <p:nvSpPr>
          <p:cNvPr id="4" name="Rounded Rectangle 3"/>
          <p:cNvSpPr/>
          <p:nvPr/>
        </p:nvSpPr>
        <p:spPr>
          <a:xfrm>
            <a:off x="8138160" y="2011680"/>
            <a:ext cx="3291840" cy="3749039"/>
          </a:xfrm>
          <a:prstGeom prst="roundRect">
            <a:avLst>
              <a:gd name="adj" fmla="val 6000"/>
            </a:avLst>
          </a:prstGeom>
          <a:solidFill>
            <a:srgbClr val="E0F2F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5" name="TextBox 4"/>
          <p:cNvSpPr txBox="1"/>
          <p:nvPr/>
        </p:nvSpPr>
        <p:spPr>
          <a:xfrm>
            <a:off x="8339328" y="2212848"/>
            <a:ext cx="2889504" cy="3346704"/>
          </a:xfrm>
          <a:prstGeom prst="rect">
            <a:avLst/>
          </a:prstGeom>
          <a:noFill/>
        </p:spPr>
        <p:txBody>
          <a:bodyPr wrap="square" lIns="0" tIns="0" rIns="0" bIns="0">
            <a:spAutoFit/>
          </a:bodyPr>
          <a:lstStyle/>
          <a:p>
            <a:pPr algn="r" rtl="1">
              <a:spcAft>
                <a:spcPts val="1200"/>
              </a:spcAft>
            </a:pPr>
            <a:r>
              <a:rPr sz="2100" b="1">
                <a:solidFill>
                  <a:srgbClr val="0284C7"/>
                </a:solidFill>
                <a:latin typeface="Noto Sans Arabic"/>
              </a:rPr>
              <a:t>۱. درک درخواست و حافظه</a:t>
            </a:r>
          </a:p>
          <a:p>
            <a:pPr algn="r" rtl="1" marL="201168" indent="-201168">
              <a:spcAft>
                <a:spcPts val="1000"/>
              </a:spcAft>
              <a:buFont typeface="Noto Sans Arabic"/>
              <a:buChar char="•"/>
            </a:pPr>
            <a:r>
              <a:rPr sz="1600" b="1">
                <a:solidFill>
                  <a:srgbClr val="0F172A"/>
                </a:solidFill>
                <a:latin typeface="Noto Sans Arabic"/>
              </a:rPr>
              <a:t>فرمان طبیعی کاربر: </a:t>
            </a:r>
            <a:r>
              <a:rPr sz="1400" b="0">
                <a:solidFill>
                  <a:srgbClr val="334155"/>
                </a:solidFill>
                <a:latin typeface="Noto Sans Arabic"/>
              </a:rPr>
              <a:t>«مهمان داریم؛ هوا خفه است و آشپزخانه نامرتب است»</a:t>
            </a:r>
          </a:p>
          <a:p>
            <a:pPr algn="r" rtl="1" marL="201168" indent="-201168">
              <a:spcAft>
                <a:spcPts val="1000"/>
              </a:spcAft>
              <a:buFont typeface="Noto Sans Arabic"/>
              <a:buChar char="•"/>
            </a:pPr>
            <a:r>
              <a:rPr sz="1600" b="1">
                <a:solidFill>
                  <a:srgbClr val="0F172A"/>
                </a:solidFill>
                <a:latin typeface="Noto Sans Arabic"/>
              </a:rPr>
              <a:t>مراجعه به حافظه خانواده: </a:t>
            </a:r>
            <a:r>
              <a:rPr sz="1400" b="0">
                <a:solidFill>
                  <a:srgbClr val="334155"/>
                </a:solidFill>
                <a:latin typeface="Noto Sans Arabic"/>
              </a:rPr>
              <a:t>فراخوانی دمای مطلوب ۲۲ درجه و سناریوی نوری پذیرایی</a:t>
            </a:r>
          </a:p>
        </p:txBody>
      </p:sp>
      <p:sp>
        <p:nvSpPr>
          <p:cNvPr id="6" name="Rounded Rectangle 5"/>
          <p:cNvSpPr/>
          <p:nvPr/>
        </p:nvSpPr>
        <p:spPr>
          <a:xfrm>
            <a:off x="4434840" y="2011680"/>
            <a:ext cx="3291840" cy="3749039"/>
          </a:xfrm>
          <a:prstGeom prst="roundRect">
            <a:avLst>
              <a:gd name="adj" fmla="val 6000"/>
            </a:avLst>
          </a:prstGeom>
          <a:solidFill>
            <a:srgbClr val="E0F2F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7" name="TextBox 6"/>
          <p:cNvSpPr txBox="1"/>
          <p:nvPr/>
        </p:nvSpPr>
        <p:spPr>
          <a:xfrm>
            <a:off x="4636007" y="2212848"/>
            <a:ext cx="2889504" cy="3346704"/>
          </a:xfrm>
          <a:prstGeom prst="rect">
            <a:avLst/>
          </a:prstGeom>
          <a:noFill/>
        </p:spPr>
        <p:txBody>
          <a:bodyPr wrap="square" lIns="0" tIns="0" rIns="0" bIns="0">
            <a:spAutoFit/>
          </a:bodyPr>
          <a:lstStyle/>
          <a:p>
            <a:pPr algn="r" rtl="1">
              <a:spcAft>
                <a:spcPts val="1200"/>
              </a:spcAft>
            </a:pPr>
            <a:r>
              <a:rPr sz="2100" b="1">
                <a:solidFill>
                  <a:srgbClr val="0284C7"/>
                </a:solidFill>
                <a:latin typeface="Noto Sans Arabic"/>
              </a:rPr>
              <a:t>۲. دروازه سیاست و ایمنی</a:t>
            </a:r>
          </a:p>
          <a:p>
            <a:pPr algn="r" rtl="1" marL="201168" indent="-201168">
              <a:spcAft>
                <a:spcPts val="1000"/>
              </a:spcAft>
              <a:buFont typeface="Noto Sans Arabic"/>
              <a:buChar char="•"/>
            </a:pPr>
            <a:r>
              <a:rPr sz="1600" b="1">
                <a:solidFill>
                  <a:srgbClr val="0F172A"/>
                </a:solidFill>
                <a:latin typeface="Noto Sans Arabic"/>
              </a:rPr>
              <a:t>کنترل دسترسی اعضا: </a:t>
            </a:r>
            <a:r>
              <a:rPr sz="1400" b="0">
                <a:solidFill>
                  <a:srgbClr val="334155"/>
                </a:solidFill>
                <a:latin typeface="Noto Sans Arabic"/>
              </a:rPr>
              <a:t>جلوگیری از روشن کردن فر یا باز کردن قفل توسط کودک</a:t>
            </a:r>
          </a:p>
          <a:p>
            <a:pPr algn="r" rtl="1" marL="201168" indent="-201168">
              <a:spcAft>
                <a:spcPts val="1000"/>
              </a:spcAft>
              <a:buFont typeface="Noto Sans Arabic"/>
              <a:buChar char="•"/>
            </a:pPr>
            <a:r>
              <a:rPr sz="1600" b="1">
                <a:solidFill>
                  <a:srgbClr val="0F172A"/>
                </a:solidFill>
                <a:latin typeface="Noto Sans Arabic"/>
              </a:rPr>
              <a:t>تأیید عملیات حساس: </a:t>
            </a:r>
            <a:r>
              <a:rPr sz="1400" b="0">
                <a:solidFill>
                  <a:srgbClr val="334155"/>
                </a:solidFill>
                <a:latin typeface="Noto Sans Arabic"/>
              </a:rPr>
              <a:t>درخواست تأیید صوتی پیش از قفل کردن درب ورودی</a:t>
            </a:r>
          </a:p>
        </p:txBody>
      </p:sp>
      <p:sp>
        <p:nvSpPr>
          <p:cNvPr id="8" name="Rounded Rectangle 7"/>
          <p:cNvSpPr/>
          <p:nvPr/>
        </p:nvSpPr>
        <p:spPr>
          <a:xfrm>
            <a:off x="731520" y="2011680"/>
            <a:ext cx="3291840" cy="3749039"/>
          </a:xfrm>
          <a:prstGeom prst="roundRect">
            <a:avLst>
              <a:gd name="adj" fmla="val 6000"/>
            </a:avLst>
          </a:prstGeom>
          <a:solidFill>
            <a:srgbClr val="E0F2F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9" name="TextBox 8"/>
          <p:cNvSpPr txBox="1"/>
          <p:nvPr/>
        </p:nvSpPr>
        <p:spPr>
          <a:xfrm>
            <a:off x="932688" y="2212848"/>
            <a:ext cx="2889504" cy="3346704"/>
          </a:xfrm>
          <a:prstGeom prst="rect">
            <a:avLst/>
          </a:prstGeom>
          <a:noFill/>
        </p:spPr>
        <p:txBody>
          <a:bodyPr wrap="square" lIns="0" tIns="0" rIns="0" bIns="0">
            <a:spAutoFit/>
          </a:bodyPr>
          <a:lstStyle/>
          <a:p>
            <a:pPr algn="r" rtl="1">
              <a:spcAft>
                <a:spcPts val="1200"/>
              </a:spcAft>
            </a:pPr>
            <a:r>
              <a:rPr sz="2100" b="1">
                <a:solidFill>
                  <a:srgbClr val="0284C7"/>
                </a:solidFill>
                <a:latin typeface="Noto Sans Arabic"/>
              </a:rPr>
              <a:t>۳. اجرا و تأیید حلقه بسته</a:t>
            </a:r>
          </a:p>
          <a:p>
            <a:pPr algn="r" rtl="1" marL="201168" indent="-201168">
              <a:spcAft>
                <a:spcPts val="1000"/>
              </a:spcAft>
              <a:buFont typeface="Noto Sans Arabic"/>
              <a:buChar char="•"/>
            </a:pPr>
            <a:r>
              <a:rPr sz="1600" b="1">
                <a:solidFill>
                  <a:srgbClr val="0F172A"/>
                </a:solidFill>
                <a:latin typeface="Noto Sans Arabic"/>
              </a:rPr>
              <a:t>هماهنگی دستگاه و ربات: </a:t>
            </a:r>
            <a:r>
              <a:rPr sz="1400" b="0">
                <a:solidFill>
                  <a:srgbClr val="334155"/>
                </a:solidFill>
                <a:latin typeface="Noto Sans Arabic"/>
              </a:rPr>
              <a:t>تنظیم تهویه و اعزام جاروی رباتیک به آشپزخانه</a:t>
            </a:r>
          </a:p>
          <a:p>
            <a:pPr algn="r" rtl="1" marL="201168" indent="-201168">
              <a:spcAft>
                <a:spcPts val="1000"/>
              </a:spcAft>
              <a:buFont typeface="Noto Sans Arabic"/>
              <a:buChar char="•"/>
            </a:pPr>
            <a:r>
              <a:rPr sz="1600" b="1">
                <a:solidFill>
                  <a:srgbClr val="0F172A"/>
                </a:solidFill>
                <a:latin typeface="Noto Sans Arabic"/>
              </a:rPr>
              <a:t>تأیید حسگری نتیجه: </a:t>
            </a:r>
            <a:r>
              <a:rPr sz="1400" b="0">
                <a:solidFill>
                  <a:srgbClr val="334155"/>
                </a:solidFill>
                <a:latin typeface="Noto Sans Arabic"/>
              </a:rPr>
              <a:t>اطمینان از اتمام کار و ثبت گزارش یا درخواست کمک</a:t>
            </a:r>
          </a:p>
        </p:txBody>
      </p:sp>
      <p:sp>
        <p:nvSpPr>
          <p:cNvPr id="10" name="TextBox 9"/>
          <p:cNvSpPr txBox="1"/>
          <p:nvPr/>
        </p:nvSpPr>
        <p:spPr>
          <a:xfrm>
            <a:off x="731520" y="6355080"/>
            <a:ext cx="10728655" cy="320040"/>
          </a:xfrm>
          <a:prstGeom prst="rect">
            <a:avLst/>
          </a:prstGeom>
          <a:noFill/>
        </p:spPr>
        <p:txBody>
          <a:bodyPr wrap="square" anchor="t" lIns="0" tIns="0" rIns="0" bIns="0">
            <a:spAutoFit/>
          </a:bodyPr>
          <a:lstStyle/>
          <a:p>
            <a:pPr algn="r" rtl="1"/>
            <a:r>
              <a:rPr sz="1400" b="0">
                <a:solidFill>
                  <a:srgbClr val="334155"/>
                </a:solidFill>
                <a:latin typeface="Noto Sans Arabic"/>
              </a:rPr>
              <a:t>اسلاید 5 از ۱۲  |  منبع: چارچوب ReAct (arXiv:2210.03629) و تشخیص پیشرفت کار در Gemini Robotics ER 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 name="TextBox 2"/>
          <p:cNvSpPr txBox="1"/>
          <p:nvPr/>
        </p:nvSpPr>
        <p:spPr>
          <a:xfrm>
            <a:off x="731520" y="438912"/>
            <a:ext cx="10728655" cy="1353312"/>
          </a:xfrm>
          <a:prstGeom prst="rect">
            <a:avLst/>
          </a:prstGeom>
          <a:noFill/>
        </p:spPr>
        <p:txBody>
          <a:bodyPr wrap="square" anchor="t" lIns="0" tIns="0" rIns="0" bIns="0">
            <a:spAutoFit/>
          </a:bodyPr>
          <a:lstStyle/>
          <a:p>
            <a:pPr algn="r" rtl="1">
              <a:spcAft>
                <a:spcPts val="400"/>
              </a:spcAft>
            </a:pPr>
            <a:r>
              <a:rPr sz="1400" b="1">
                <a:solidFill>
                  <a:srgbClr val="0284C7"/>
                </a:solidFill>
                <a:latin typeface="Noto Sans Arabic"/>
              </a:rPr>
              <a:t>قابلیت‌های کلیدی و تمایز محصول | زمان: ۱.۵ دقیقه</a:t>
            </a:r>
          </a:p>
          <a:p>
            <a:pPr algn="r" rtl="1"/>
            <a:r>
              <a:rPr sz="2800" b="1">
                <a:solidFill>
                  <a:srgbClr val="0F172A"/>
                </a:solidFill>
                <a:latin typeface="Noto Sans Arabic"/>
              </a:rPr>
              <a:t>سه ستون ارزش پیشنهادی: هوش محیطی، حاکمیت داده و معماری باز</a:t>
            </a:r>
          </a:p>
        </p:txBody>
      </p:sp>
      <p:sp>
        <p:nvSpPr>
          <p:cNvPr id="4" name="Rounded Rectangle 3"/>
          <p:cNvSpPr/>
          <p:nvPr/>
        </p:nvSpPr>
        <p:spPr>
          <a:xfrm>
            <a:off x="8138160" y="2011680"/>
            <a:ext cx="3291840" cy="3749039"/>
          </a:xfrm>
          <a:prstGeom prst="roundRect">
            <a:avLst>
              <a:gd name="adj" fmla="val 6000"/>
            </a:avLst>
          </a:prstGeom>
          <a:solidFill>
            <a:srgbClr val="E2E8F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5" name="TextBox 4"/>
          <p:cNvSpPr txBox="1"/>
          <p:nvPr/>
        </p:nvSpPr>
        <p:spPr>
          <a:xfrm>
            <a:off x="8339328" y="2212848"/>
            <a:ext cx="2889504" cy="3346704"/>
          </a:xfrm>
          <a:prstGeom prst="rect">
            <a:avLst/>
          </a:prstGeom>
          <a:noFill/>
        </p:spPr>
        <p:txBody>
          <a:bodyPr wrap="square" lIns="0" tIns="0" rIns="0" bIns="0">
            <a:spAutoFit/>
          </a:bodyPr>
          <a:lstStyle/>
          <a:p>
            <a:pPr algn="r" rtl="1">
              <a:spcAft>
                <a:spcPts val="1200"/>
              </a:spcAft>
            </a:pPr>
            <a:r>
              <a:rPr sz="2100" b="1">
                <a:solidFill>
                  <a:srgbClr val="0F172A"/>
                </a:solidFill>
                <a:latin typeface="Noto Sans Arabic"/>
              </a:rPr>
              <a:t>حافظه فضایی و ترجیحات</a:t>
            </a:r>
          </a:p>
          <a:p>
            <a:pPr algn="r" rtl="1" marL="201168" indent="-201168">
              <a:spcAft>
                <a:spcPts val="1000"/>
              </a:spcAft>
              <a:buFont typeface="Noto Sans Arabic"/>
              <a:buChar char="•"/>
            </a:pPr>
            <a:r>
              <a:rPr sz="1600" b="1">
                <a:solidFill>
                  <a:srgbClr val="0F172A"/>
                </a:solidFill>
                <a:latin typeface="Noto Sans Arabic"/>
              </a:rPr>
              <a:t>گراف معنایی خانه: </a:t>
            </a:r>
            <a:r>
              <a:rPr sz="1400" b="0">
                <a:solidFill>
                  <a:srgbClr val="334155"/>
                </a:solidFill>
                <a:latin typeface="Noto Sans Arabic"/>
              </a:rPr>
              <a:t>شناخت مکان اتاق‌ها، دستگاه‌ها و اشیای مهم</a:t>
            </a:r>
          </a:p>
          <a:p>
            <a:pPr algn="r" rtl="1" marL="201168" indent="-201168">
              <a:spcAft>
                <a:spcPts val="1000"/>
              </a:spcAft>
              <a:buFont typeface="Noto Sans Arabic"/>
              <a:buChar char="•"/>
            </a:pPr>
            <a:r>
              <a:rPr sz="1600" b="1">
                <a:solidFill>
                  <a:srgbClr val="0F172A"/>
                </a:solidFill>
                <a:latin typeface="Noto Sans Arabic"/>
              </a:rPr>
              <a:t>یادگیری غیرمزاحم: </a:t>
            </a:r>
            <a:r>
              <a:rPr sz="1400" b="0">
                <a:solidFill>
                  <a:srgbClr val="334155"/>
                </a:solidFill>
                <a:latin typeface="Noto Sans Arabic"/>
              </a:rPr>
              <a:t>ثبت تدریجی عادت‌های نوری، دمایی و زمانی خانواده</a:t>
            </a:r>
          </a:p>
        </p:txBody>
      </p:sp>
      <p:sp>
        <p:nvSpPr>
          <p:cNvPr id="6" name="Rounded Rectangle 5"/>
          <p:cNvSpPr/>
          <p:nvPr/>
        </p:nvSpPr>
        <p:spPr>
          <a:xfrm>
            <a:off x="4434840" y="2011680"/>
            <a:ext cx="3291840" cy="3749039"/>
          </a:xfrm>
          <a:prstGeom prst="roundRect">
            <a:avLst>
              <a:gd name="adj" fmla="val 6000"/>
            </a:avLst>
          </a:prstGeom>
          <a:solidFill>
            <a:srgbClr val="E2E8F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7" name="TextBox 6"/>
          <p:cNvSpPr txBox="1"/>
          <p:nvPr/>
        </p:nvSpPr>
        <p:spPr>
          <a:xfrm>
            <a:off x="4636007" y="2212848"/>
            <a:ext cx="2889504" cy="3346704"/>
          </a:xfrm>
          <a:prstGeom prst="rect">
            <a:avLst/>
          </a:prstGeom>
          <a:noFill/>
        </p:spPr>
        <p:txBody>
          <a:bodyPr wrap="square" lIns="0" tIns="0" rIns="0" bIns="0">
            <a:spAutoFit/>
          </a:bodyPr>
          <a:lstStyle/>
          <a:p>
            <a:pPr algn="r" rtl="1">
              <a:spcAft>
                <a:spcPts val="1200"/>
              </a:spcAft>
            </a:pPr>
            <a:r>
              <a:rPr sz="2100" b="1">
                <a:solidFill>
                  <a:srgbClr val="0F172A"/>
                </a:solidFill>
                <a:latin typeface="Noto Sans Arabic"/>
              </a:rPr>
              <a:t>امنیت و حریم خصوصی محلی</a:t>
            </a:r>
          </a:p>
          <a:p>
            <a:pPr algn="r" rtl="1" marL="201168" indent="-201168">
              <a:spcAft>
                <a:spcPts val="1000"/>
              </a:spcAft>
              <a:buFont typeface="Noto Sans Arabic"/>
              <a:buChar char="•"/>
            </a:pPr>
            <a:r>
              <a:rPr sz="1600" b="1">
                <a:solidFill>
                  <a:srgbClr val="0F172A"/>
                </a:solidFill>
                <a:latin typeface="Noto Sans Arabic"/>
              </a:rPr>
              <a:t>پردازش لبه‌ای در خانه: </a:t>
            </a:r>
            <a:r>
              <a:rPr sz="1400" b="0">
                <a:solidFill>
                  <a:srgbClr val="334155"/>
                </a:solidFill>
                <a:latin typeface="Noto Sans Arabic"/>
              </a:rPr>
              <a:t>عدم ارسال ویدیو و صدای خام به سرورهای ابری</a:t>
            </a:r>
          </a:p>
          <a:p>
            <a:pPr algn="r" rtl="1" marL="201168" indent="-201168">
              <a:spcAft>
                <a:spcPts val="1000"/>
              </a:spcAft>
              <a:buFont typeface="Noto Sans Arabic"/>
              <a:buChar char="•"/>
            </a:pPr>
            <a:r>
              <a:rPr sz="1600" b="1">
                <a:solidFill>
                  <a:srgbClr val="0F172A"/>
                </a:solidFill>
                <a:latin typeface="Noto Sans Arabic"/>
              </a:rPr>
              <a:t>پایداری بدون اینترنت: </a:t>
            </a:r>
            <a:r>
              <a:rPr sz="1400" b="0">
                <a:solidFill>
                  <a:srgbClr val="334155"/>
                </a:solidFill>
                <a:latin typeface="Noto Sans Arabic"/>
              </a:rPr>
              <a:t>اجرای کامل فرامین کنترلی و ایمنی در حالت آفلاین</a:t>
            </a:r>
          </a:p>
        </p:txBody>
      </p:sp>
      <p:sp>
        <p:nvSpPr>
          <p:cNvPr id="8" name="Rounded Rectangle 7"/>
          <p:cNvSpPr/>
          <p:nvPr/>
        </p:nvSpPr>
        <p:spPr>
          <a:xfrm>
            <a:off x="731520" y="2011680"/>
            <a:ext cx="3291840" cy="3749039"/>
          </a:xfrm>
          <a:prstGeom prst="roundRect">
            <a:avLst>
              <a:gd name="adj" fmla="val 6000"/>
            </a:avLst>
          </a:prstGeom>
          <a:solidFill>
            <a:srgbClr val="E2E8F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9" name="TextBox 8"/>
          <p:cNvSpPr txBox="1"/>
          <p:nvPr/>
        </p:nvSpPr>
        <p:spPr>
          <a:xfrm>
            <a:off x="932688" y="2212848"/>
            <a:ext cx="2889504" cy="3346704"/>
          </a:xfrm>
          <a:prstGeom prst="rect">
            <a:avLst/>
          </a:prstGeom>
          <a:noFill/>
        </p:spPr>
        <p:txBody>
          <a:bodyPr wrap="square" lIns="0" tIns="0" rIns="0" bIns="0">
            <a:spAutoFit/>
          </a:bodyPr>
          <a:lstStyle/>
          <a:p>
            <a:pPr algn="r" rtl="1">
              <a:spcAft>
                <a:spcPts val="1200"/>
              </a:spcAft>
            </a:pPr>
            <a:r>
              <a:rPr sz="2100" b="1">
                <a:solidFill>
                  <a:srgbClr val="0F172A"/>
                </a:solidFill>
                <a:latin typeface="Noto Sans Arabic"/>
              </a:rPr>
              <a:t>استقلال از سخت‌افزار واحد</a:t>
            </a:r>
          </a:p>
          <a:p>
            <a:pPr algn="r" rtl="1" marL="201168" indent="-201168">
              <a:spcAft>
                <a:spcPts val="1000"/>
              </a:spcAft>
              <a:buFont typeface="Noto Sans Arabic"/>
              <a:buChar char="•"/>
            </a:pPr>
            <a:r>
              <a:rPr sz="1600" b="1">
                <a:solidFill>
                  <a:srgbClr val="0F172A"/>
                </a:solidFill>
                <a:latin typeface="Noto Sans Arabic"/>
              </a:rPr>
              <a:t>سازگاری بین برندها: </a:t>
            </a:r>
            <a:r>
              <a:rPr sz="1400" b="0">
                <a:solidFill>
                  <a:srgbClr val="334155"/>
                </a:solidFill>
                <a:latin typeface="Noto Sans Arabic"/>
              </a:rPr>
              <a:t>پشتیبانی از تجهیزات موجود بدون قفل اکوسیستمی</a:t>
            </a:r>
          </a:p>
          <a:p>
            <a:pPr algn="r" rtl="1" marL="201168" indent="-201168">
              <a:spcAft>
                <a:spcPts val="1000"/>
              </a:spcAft>
              <a:buFont typeface="Noto Sans Arabic"/>
              <a:buChar char="•"/>
            </a:pPr>
            <a:r>
              <a:rPr sz="1600" b="1">
                <a:solidFill>
                  <a:srgbClr val="0F172A"/>
                </a:solidFill>
                <a:latin typeface="Noto Sans Arabic"/>
              </a:rPr>
              <a:t>ابزارهای تخصصی ماژولار: </a:t>
            </a:r>
            <a:r>
              <a:rPr sz="1400" b="0">
                <a:solidFill>
                  <a:srgbClr val="334155"/>
                </a:solidFill>
                <a:latin typeface="Noto Sans Arabic"/>
              </a:rPr>
              <a:t>استفاده از بهترین ابزار تخصصی برای هر وظیفه</a:t>
            </a:r>
          </a:p>
        </p:txBody>
      </p:sp>
      <p:sp>
        <p:nvSpPr>
          <p:cNvPr id="10" name="TextBox 9"/>
          <p:cNvSpPr txBox="1"/>
          <p:nvPr/>
        </p:nvSpPr>
        <p:spPr>
          <a:xfrm>
            <a:off x="731520" y="6355080"/>
            <a:ext cx="10728655" cy="320040"/>
          </a:xfrm>
          <a:prstGeom prst="rect">
            <a:avLst/>
          </a:prstGeom>
          <a:noFill/>
        </p:spPr>
        <p:txBody>
          <a:bodyPr wrap="square" anchor="t" lIns="0" tIns="0" rIns="0" bIns="0">
            <a:spAutoFit/>
          </a:bodyPr>
          <a:lstStyle/>
          <a:p>
            <a:pPr algn="r" rtl="1"/>
            <a:r>
              <a:rPr sz="1400" b="0">
                <a:solidFill>
                  <a:srgbClr val="334155"/>
                </a:solidFill>
                <a:latin typeface="Noto Sans Arabic"/>
              </a:rPr>
              <a:t>اسلاید 6 از ۱۲  |  منبع: اصول معماری محلی Open Home Foundation و استاندارد ایمنی ISO 13482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 name="TextBox 2"/>
          <p:cNvSpPr txBox="1"/>
          <p:nvPr/>
        </p:nvSpPr>
        <p:spPr>
          <a:xfrm>
            <a:off x="731520" y="438912"/>
            <a:ext cx="10728655" cy="1353312"/>
          </a:xfrm>
          <a:prstGeom prst="rect">
            <a:avLst/>
          </a:prstGeom>
          <a:noFill/>
        </p:spPr>
        <p:txBody>
          <a:bodyPr wrap="square" anchor="t" lIns="0" tIns="0" rIns="0" bIns="0">
            <a:spAutoFit/>
          </a:bodyPr>
          <a:lstStyle/>
          <a:p>
            <a:pPr algn="r" rtl="1">
              <a:spcAft>
                <a:spcPts val="400"/>
              </a:spcAft>
            </a:pPr>
            <a:r>
              <a:rPr sz="1400" b="1">
                <a:solidFill>
                  <a:srgbClr val="0284C7"/>
                </a:solidFill>
                <a:latin typeface="Noto Sans Arabic"/>
              </a:rPr>
              <a:t>معماری فنی و مهندسی سیستم | زمان: ۲.۵ دقیقه</a:t>
            </a:r>
          </a:p>
          <a:p>
            <a:pPr algn="r" rtl="1"/>
            <a:r>
              <a:rPr sz="2800" b="1">
                <a:solidFill>
                  <a:srgbClr val="0F172A"/>
                </a:solidFill>
                <a:latin typeface="Noto Sans Arabic"/>
              </a:rPr>
              <a:t>معماری ۵ لایه AURA: تفکیک شفاف اجزای موجود، پیشنهادی و آینده</a:t>
            </a:r>
          </a:p>
        </p:txBody>
      </p:sp>
      <p:graphicFrame>
        <p:nvGraphicFramePr>
          <p:cNvPr id="4" name="Table 3"/>
          <p:cNvGraphicFramePr>
            <a:graphicFrameLocks noGrp="1"/>
          </p:cNvGraphicFramePr>
          <p:nvPr/>
        </p:nvGraphicFramePr>
        <p:xfrm>
          <a:off x="731520" y="2029968"/>
          <a:ext cx="10728655" cy="3977639"/>
        </p:xfrm>
        <a:graphic>
          <a:graphicData uri="http://schemas.openxmlformats.org/drawingml/2006/table">
            <a:tbl>
              <a:tblPr firstRow="1" bandRow="1">
                <a:tableStyleId>{5C22544A-7EE6-4342-B048-85BDC9FD1C3A}</a:tableStyleId>
              </a:tblPr>
              <a:tblGrid>
                <a:gridCol w="2834640"/>
                <a:gridCol w="5333695"/>
                <a:gridCol w="2560320"/>
              </a:tblGrid>
              <a:tr h="662939">
                <a:tc>
                  <a:txBody>
                    <a:bodyPr/>
                    <a:lstStyle/>
                    <a:p>
                      <a:pPr algn="r" rtl="1"/>
                      <a:r>
                        <a:rPr sz="1400" b="1">
                          <a:solidFill>
                            <a:srgbClr val="FFFFFF"/>
                          </a:solidFill>
                          <a:latin typeface="Noto Sans Arabic"/>
                        </a:rPr>
                        <a:t>وضعیت بلوغ و فاز اجرا</a:t>
                      </a:r>
                    </a:p>
                  </a:txBody>
                  <a:tcPr anchor="ctr">
                    <a:solidFill>
                      <a:srgbClr val="0F172A"/>
                    </a:solidFill>
                  </a:tcPr>
                </a:tc>
                <a:tc>
                  <a:txBody>
                    <a:bodyPr/>
                    <a:lstStyle/>
                    <a:p>
                      <a:pPr algn="r" rtl="1"/>
                      <a:r>
                        <a:rPr sz="1400" b="1">
                          <a:solidFill>
                            <a:srgbClr val="FFFFFF"/>
                          </a:solidFill>
                          <a:latin typeface="Noto Sans Arabic"/>
                        </a:rPr>
                        <a:t>اجزای کلیدی و وظایف در سیستم</a:t>
                      </a:r>
                    </a:p>
                  </a:txBody>
                  <a:tcPr anchor="ctr">
                    <a:solidFill>
                      <a:srgbClr val="0F172A"/>
                    </a:solidFill>
                  </a:tcPr>
                </a:tc>
                <a:tc>
                  <a:txBody>
                    <a:bodyPr/>
                    <a:lstStyle/>
                    <a:p>
                      <a:pPr algn="r" rtl="1"/>
                      <a:r>
                        <a:rPr sz="1400" b="1">
                          <a:solidFill>
                            <a:srgbClr val="FFFFFF"/>
                          </a:solidFill>
                          <a:latin typeface="Noto Sans Arabic"/>
                        </a:rPr>
                        <a:t>لایه معماری</a:t>
                      </a:r>
                    </a:p>
                  </a:txBody>
                  <a:tcPr anchor="ctr">
                    <a:solidFill>
                      <a:srgbClr val="0F172A"/>
                    </a:solidFill>
                  </a:tcPr>
                </a:tc>
              </a:tr>
              <a:tr h="662939">
                <a:tc>
                  <a:txBody>
                    <a:bodyPr/>
                    <a:lstStyle/>
                    <a:p>
                      <a:pPr algn="r" rtl="1"/>
                      <a:r>
                        <a:rPr sz="1400" b="0">
                          <a:solidFill>
                            <a:srgbClr val="0F172A"/>
                          </a:solidFill>
                          <a:latin typeface="Noto Sans Arabic"/>
                        </a:rPr>
                        <a:t>موجود و آماده (فاز ۱)</a:t>
                      </a:r>
                    </a:p>
                  </a:txBody>
                  <a:tcPr anchor="ctr">
                    <a:solidFill>
                      <a:srgbClr val="FFFFFF"/>
                    </a:solidFill>
                  </a:tcPr>
                </a:tc>
                <a:tc>
                  <a:txBody>
                    <a:bodyPr/>
                    <a:lstStyle/>
                    <a:p>
                      <a:pPr algn="r" rtl="1"/>
                      <a:r>
                        <a:rPr sz="1400" b="0">
                          <a:solidFill>
                            <a:srgbClr val="0F172A"/>
                          </a:solidFill>
                          <a:latin typeface="Noto Sans Arabic"/>
                        </a:rPr>
                        <a:t>صدا، متن، تصویر و پروفایل ساده برای تمام اعضای خانواده</a:t>
                      </a:r>
                    </a:p>
                  </a:txBody>
                  <a:tcPr anchor="ctr">
                    <a:solidFill>
                      <a:srgbClr val="FFFFFF"/>
                    </a:solidFill>
                  </a:tcPr>
                </a:tc>
                <a:tc>
                  <a:txBody>
                    <a:bodyPr/>
                    <a:lstStyle/>
                    <a:p>
                      <a:pPr algn="r" rtl="1"/>
                      <a:r>
                        <a:rPr sz="1400" b="1">
                          <a:solidFill>
                            <a:srgbClr val="0F172A"/>
                          </a:solidFill>
                          <a:latin typeface="Noto Sans Arabic"/>
                        </a:rPr>
                        <a:t>۱. رابط کاربری (UI)</a:t>
                      </a:r>
                    </a:p>
                  </a:txBody>
                  <a:tcPr anchor="ctr">
                    <a:solidFill>
                      <a:srgbClr val="FFFFFF"/>
                    </a:solidFill>
                  </a:tcPr>
                </a:tc>
              </a:tr>
              <a:tr h="662939">
                <a:tc>
                  <a:txBody>
                    <a:bodyPr/>
                    <a:lstStyle/>
                    <a:p>
                      <a:pPr algn="r" rtl="1"/>
                      <a:r>
                        <a:rPr sz="1400" b="0">
                          <a:solidFill>
                            <a:srgbClr val="0F172A"/>
                          </a:solidFill>
                          <a:latin typeface="Noto Sans Arabic"/>
                        </a:rPr>
                        <a:t>پیشنهادی در هسته MVP + ارتقای فاز ۳</a:t>
                      </a:r>
                    </a:p>
                  </a:txBody>
                  <a:tcPr anchor="ctr">
                    <a:solidFill>
                      <a:srgbClr val="E2E8F0"/>
                    </a:solidFill>
                  </a:tcPr>
                </a:tc>
                <a:tc>
                  <a:txBody>
                    <a:bodyPr/>
                    <a:lstStyle/>
                    <a:p>
                      <a:pPr algn="r" rtl="1"/>
                      <a:r>
                        <a:rPr sz="1400" b="0">
                          <a:solidFill>
                            <a:srgbClr val="0F172A"/>
                          </a:solidFill>
                          <a:latin typeface="Noto Sans Arabic"/>
                        </a:rPr>
                        <a:t>درک، برنامه‌ریزی (System 2)، کنترل سریع (System 1) و مدل جهان</a:t>
                      </a:r>
                    </a:p>
                  </a:txBody>
                  <a:tcPr anchor="ctr">
                    <a:solidFill>
                      <a:srgbClr val="E2E8F0"/>
                    </a:solidFill>
                  </a:tcPr>
                </a:tc>
                <a:tc>
                  <a:txBody>
                    <a:bodyPr/>
                    <a:lstStyle/>
                    <a:p>
                      <a:pPr algn="r" rtl="1"/>
                      <a:r>
                        <a:rPr sz="1400" b="1">
                          <a:solidFill>
                            <a:srgbClr val="0F172A"/>
                          </a:solidFill>
                          <a:latin typeface="Noto Sans Arabic"/>
                        </a:rPr>
                        <a:t>۲. هسته شناختی (Core)</a:t>
                      </a:r>
                    </a:p>
                  </a:txBody>
                  <a:tcPr anchor="ctr">
                    <a:solidFill>
                      <a:srgbClr val="E2E8F0"/>
                    </a:solidFill>
                  </a:tcPr>
                </a:tc>
              </a:tr>
              <a:tr h="662939">
                <a:tc>
                  <a:txBody>
                    <a:bodyPr/>
                    <a:lstStyle/>
                    <a:p>
                      <a:pPr algn="r" rtl="1"/>
                      <a:r>
                        <a:rPr sz="1400" b="0">
                          <a:solidFill>
                            <a:srgbClr val="0F172A"/>
                          </a:solidFill>
                          <a:latin typeface="Noto Sans Arabic"/>
                        </a:rPr>
                        <a:t>تمایز اصلی AURA در فاز ۱ (قطعی)</a:t>
                      </a:r>
                    </a:p>
                  </a:txBody>
                  <a:tcPr anchor="ctr">
                    <a:solidFill>
                      <a:srgbClr val="E0F2FE"/>
                    </a:solidFill>
                  </a:tcPr>
                </a:tc>
                <a:tc>
                  <a:txBody>
                    <a:bodyPr/>
                    <a:lstStyle/>
                    <a:p>
                      <a:pPr algn="r" rtl="1"/>
                      <a:r>
                        <a:rPr sz="1400" b="0">
                          <a:solidFill>
                            <a:srgbClr val="0F172A"/>
                          </a:solidFill>
                          <a:latin typeface="Noto Sans Arabic"/>
                        </a:rPr>
                        <a:t>کنترل دسترسی (RBAC)، تأیید عملیات حساس و توقف اضطراری</a:t>
                      </a:r>
                    </a:p>
                  </a:txBody>
                  <a:tcPr anchor="ctr">
                    <a:solidFill>
                      <a:srgbClr val="E0F2FE"/>
                    </a:solidFill>
                  </a:tcPr>
                </a:tc>
                <a:tc>
                  <a:txBody>
                    <a:bodyPr/>
                    <a:lstStyle/>
                    <a:p>
                      <a:pPr algn="r" rtl="1"/>
                      <a:r>
                        <a:rPr sz="1400" b="1">
                          <a:solidFill>
                            <a:srgbClr val="0F172A"/>
                          </a:solidFill>
                          <a:latin typeface="Noto Sans Arabic"/>
                        </a:rPr>
                        <a:t>۳. موتور سیاست و ایمنی</a:t>
                      </a:r>
                    </a:p>
                  </a:txBody>
                  <a:tcPr anchor="ctr">
                    <a:solidFill>
                      <a:srgbClr val="E0F2FE"/>
                    </a:solidFill>
                  </a:tcPr>
                </a:tc>
              </a:tr>
              <a:tr h="662939">
                <a:tc>
                  <a:txBody>
                    <a:bodyPr/>
                    <a:lstStyle/>
                    <a:p>
                      <a:pPr algn="r" rtl="1"/>
                      <a:r>
                        <a:rPr sz="1400" b="0">
                          <a:solidFill>
                            <a:srgbClr val="0F172A"/>
                          </a:solidFill>
                          <a:latin typeface="Noto Sans Arabic"/>
                        </a:rPr>
                        <a:t>4A موجود (فاز ۱) | 4B تکاملی (فاز ۲ و ۳)</a:t>
                      </a:r>
                    </a:p>
                  </a:txBody>
                  <a:tcPr anchor="ctr">
                    <a:solidFill>
                      <a:srgbClr val="E2E8F0"/>
                    </a:solidFill>
                  </a:tcPr>
                </a:tc>
                <a:tc>
                  <a:txBody>
                    <a:bodyPr/>
                    <a:lstStyle/>
                    <a:p>
                      <a:pPr algn="r" rtl="1"/>
                      <a:r>
                        <a:rPr sz="1400" b="0">
                          <a:solidFill>
                            <a:srgbClr val="0F172A"/>
                          </a:solidFill>
                          <a:latin typeface="Noto Sans Arabic"/>
                        </a:rPr>
                        <a:t>4A: روشنایی، تهویه، قفل و سنسور | 4B: جارو، بازو و انسان‌نما</a:t>
                      </a:r>
                    </a:p>
                  </a:txBody>
                  <a:tcPr anchor="ctr">
                    <a:solidFill>
                      <a:srgbClr val="E2E8F0"/>
                    </a:solidFill>
                  </a:tcPr>
                </a:tc>
                <a:tc>
                  <a:txBody>
                    <a:bodyPr/>
                    <a:lstStyle/>
                    <a:p>
                      <a:pPr algn="r" rtl="1"/>
                      <a:r>
                        <a:rPr sz="1400" b="1">
                          <a:solidFill>
                            <a:srgbClr val="0F172A"/>
                          </a:solidFill>
                          <a:latin typeface="Noto Sans Arabic"/>
                        </a:rPr>
                        <a:t>۴. لایه اجرا (4A و 4B)</a:t>
                      </a:r>
                    </a:p>
                  </a:txBody>
                  <a:tcPr anchor="ctr">
                    <a:solidFill>
                      <a:srgbClr val="E2E8F0"/>
                    </a:solidFill>
                  </a:tcPr>
                </a:tc>
              </a:tr>
              <a:tr h="662944">
                <a:tc>
                  <a:txBody>
                    <a:bodyPr/>
                    <a:lstStyle/>
                    <a:p>
                      <a:pPr algn="r" rtl="1"/>
                      <a:r>
                        <a:rPr sz="1400" b="0">
                          <a:solidFill>
                            <a:srgbClr val="0F172A"/>
                          </a:solidFill>
                          <a:latin typeface="Noto Sans Arabic"/>
                        </a:rPr>
                        <a:t>پیشنهادی در هسته AURA (حلقه بسته)</a:t>
                      </a:r>
                    </a:p>
                  </a:txBody>
                  <a:tcPr anchor="ctr">
                    <a:solidFill>
                      <a:srgbClr val="FFFFFF"/>
                    </a:solidFill>
                  </a:tcPr>
                </a:tc>
                <a:tc>
                  <a:txBody>
                    <a:bodyPr/>
                    <a:lstStyle/>
                    <a:p>
                      <a:pPr algn="r" rtl="1"/>
                      <a:r>
                        <a:rPr sz="1400" b="0">
                          <a:solidFill>
                            <a:srgbClr val="0F172A"/>
                          </a:solidFill>
                          <a:latin typeface="Noto Sans Arabic"/>
                        </a:rPr>
                        <a:t>تأیید حسگری اجرای کار، گزارش خطا، کمک انسان و ثبت ترجیحات</a:t>
                      </a:r>
                    </a:p>
                  </a:txBody>
                  <a:tcPr anchor="ctr">
                    <a:solidFill>
                      <a:srgbClr val="FFFFFF"/>
                    </a:solidFill>
                  </a:tcPr>
                </a:tc>
                <a:tc>
                  <a:txBody>
                    <a:bodyPr/>
                    <a:lstStyle/>
                    <a:p>
                      <a:pPr algn="r" rtl="1"/>
                      <a:r>
                        <a:rPr sz="1400" b="1">
                          <a:solidFill>
                            <a:srgbClr val="0F172A"/>
                          </a:solidFill>
                          <a:latin typeface="Noto Sans Arabic"/>
                        </a:rPr>
                        <a:t>۵. بررسی نتیجه و یادگیری</a:t>
                      </a:r>
                    </a:p>
                  </a:txBody>
                  <a:tcPr anchor="ctr">
                    <a:solidFill>
                      <a:srgbClr val="FFFFFF"/>
                    </a:solidFill>
                  </a:tcPr>
                </a:tc>
              </a:tr>
            </a:tbl>
          </a:graphicData>
        </a:graphic>
      </p:graphicFrame>
      <p:sp>
        <p:nvSpPr>
          <p:cNvPr id="5" name="TextBox 4"/>
          <p:cNvSpPr txBox="1"/>
          <p:nvPr/>
        </p:nvSpPr>
        <p:spPr>
          <a:xfrm>
            <a:off x="731520" y="6355080"/>
            <a:ext cx="10728655" cy="320040"/>
          </a:xfrm>
          <a:prstGeom prst="rect">
            <a:avLst/>
          </a:prstGeom>
          <a:noFill/>
        </p:spPr>
        <p:txBody>
          <a:bodyPr wrap="square" anchor="t" lIns="0" tIns="0" rIns="0" bIns="0">
            <a:spAutoFit/>
          </a:bodyPr>
          <a:lstStyle/>
          <a:p>
            <a:pPr algn="r" rtl="1"/>
            <a:r>
              <a:rPr sz="1400" b="0">
                <a:solidFill>
                  <a:srgbClr val="334155"/>
                </a:solidFill>
                <a:latin typeface="Noto Sans Arabic"/>
              </a:rPr>
              <a:t>اسلاید 7 از ۱۲  |  منبع: دیاگرام معماری مرجع AURA (فایل پیوست AURA_Architecture.svg)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 name="TextBox 2"/>
          <p:cNvSpPr txBox="1"/>
          <p:nvPr/>
        </p:nvSpPr>
        <p:spPr>
          <a:xfrm>
            <a:off x="731520" y="438912"/>
            <a:ext cx="10728655" cy="1353312"/>
          </a:xfrm>
          <a:prstGeom prst="rect">
            <a:avLst/>
          </a:prstGeom>
          <a:noFill/>
        </p:spPr>
        <p:txBody>
          <a:bodyPr wrap="square" anchor="t" lIns="0" tIns="0" rIns="0" bIns="0">
            <a:spAutoFit/>
          </a:bodyPr>
          <a:lstStyle/>
          <a:p>
            <a:pPr algn="r" rtl="1">
              <a:spcAft>
                <a:spcPts val="400"/>
              </a:spcAft>
            </a:pPr>
            <a:r>
              <a:rPr sz="1400" b="1">
                <a:solidFill>
                  <a:srgbClr val="0284C7"/>
                </a:solidFill>
                <a:latin typeface="Noto Sans Arabic"/>
              </a:rPr>
              <a:t>پشتوانه علمی تصمیم‌گیری و کنترل | زمان: ۲ دقیقه</a:t>
            </a:r>
          </a:p>
          <a:p>
            <a:pPr algn="r" rtl="1"/>
            <a:r>
              <a:rPr sz="2800" b="1">
                <a:solidFill>
                  <a:srgbClr val="0F172A"/>
                </a:solidFill>
                <a:latin typeface="Noto Sans Arabic"/>
              </a:rPr>
              <a:t>معماری شناختی دوگانه: ترکیب استدلال System 2 و واکنش سریع System 1</a:t>
            </a:r>
          </a:p>
        </p:txBody>
      </p:sp>
      <p:sp>
        <p:nvSpPr>
          <p:cNvPr id="4" name="TextBox 3"/>
          <p:cNvSpPr txBox="1"/>
          <p:nvPr/>
        </p:nvSpPr>
        <p:spPr>
          <a:xfrm>
            <a:off x="6309360" y="2011680"/>
            <a:ext cx="5120640" cy="4160520"/>
          </a:xfrm>
          <a:prstGeom prst="rect">
            <a:avLst/>
          </a:prstGeom>
          <a:noFill/>
        </p:spPr>
        <p:txBody>
          <a:bodyPr wrap="square" lIns="0" tIns="0" rIns="0" bIns="0">
            <a:spAutoFit/>
          </a:bodyPr>
          <a:lstStyle/>
          <a:p>
            <a:pPr algn="r" rtl="1" marL="201168" indent="-201168">
              <a:spcAft>
                <a:spcPts val="1600"/>
              </a:spcAft>
              <a:buFont typeface="Noto Sans Arabic"/>
              <a:buChar char="•"/>
            </a:pPr>
            <a:r>
              <a:rPr sz="1800" b="1">
                <a:solidFill>
                  <a:srgbClr val="0F172A"/>
                </a:solidFill>
                <a:latin typeface="Noto Sans Arabic"/>
              </a:rPr>
              <a:t>System 2 (کند و تحلیلی — ۱ تا ۹ هرتز): </a:t>
            </a:r>
            <a:r>
              <a:rPr sz="1600" b="0">
                <a:solidFill>
                  <a:srgbClr val="334155"/>
                </a:solidFill>
                <a:latin typeface="Noto Sans Arabic"/>
              </a:rPr>
              <a:t>درک صحنه، برنامه‌ریزی چندمرحله‌ای، مدیریت حافظه و انتخاب ابزار تخصصی</a:t>
            </a:r>
          </a:p>
          <a:p>
            <a:pPr algn="r" rtl="1" marL="201168" indent="-201168">
              <a:spcAft>
                <a:spcPts val="1600"/>
              </a:spcAft>
              <a:buFont typeface="Noto Sans Arabic"/>
              <a:buChar char="•"/>
            </a:pPr>
            <a:r>
              <a:rPr sz="1800" b="1">
                <a:solidFill>
                  <a:srgbClr val="0F172A"/>
                </a:solidFill>
                <a:latin typeface="Noto Sans Arabic"/>
              </a:rPr>
              <a:t>System 1 (سریع و واکنشی — ۵۰ تا ۲۰۰ هرتز): </a:t>
            </a:r>
            <a:r>
              <a:rPr sz="1600" b="0">
                <a:solidFill>
                  <a:srgbClr val="334155"/>
                </a:solidFill>
                <a:latin typeface="Noto Sans Arabic"/>
              </a:rPr>
              <a:t>اجرای فوری دستورات محلی و کنترل پیوسته حرکتی مفاصل در رباتیک</a:t>
            </a:r>
          </a:p>
          <a:p>
            <a:pPr algn="r" rtl="1" marL="201168" indent="-201168">
              <a:spcAft>
                <a:spcPts val="1600"/>
              </a:spcAft>
              <a:buFont typeface="Noto Sans Arabic"/>
              <a:buChar char="•"/>
            </a:pPr>
            <a:r>
              <a:rPr sz="1800" b="1">
                <a:solidFill>
                  <a:srgbClr val="0F172A"/>
                </a:solidFill>
                <a:latin typeface="Noto Sans Arabic"/>
              </a:rPr>
              <a:t>نقد علمی و مرز مهندسی: </a:t>
            </a:r>
            <a:r>
              <a:rPr sz="1600" b="0">
                <a:solidFill>
                  <a:srgbClr val="334155"/>
                </a:solidFill>
                <a:latin typeface="Noto Sans Arabic"/>
              </a:rPr>
              <a:t>یک استعاره مهندسی برای تفکیک مقیاس زمانی است و نیازمند خط وقفه ایمنی است</a:t>
            </a:r>
          </a:p>
        </p:txBody>
      </p:sp>
      <p:graphicFrame>
        <p:nvGraphicFramePr>
          <p:cNvPr id="5" name="Chart 4"/>
          <p:cNvGraphicFramePr>
            <a:graphicFrameLocks noGrp="1"/>
          </p:cNvGraphicFramePr>
          <p:nvPr/>
        </p:nvGraphicFramePr>
        <p:xfrm>
          <a:off x="731520" y="2103120"/>
          <a:ext cx="5212080" cy="3931920"/>
        </p:xfrm>
        <a:graphic>
          <a:graphicData uri="http://schemas.openxmlformats.org/drawingml/2006/chart">
            <c:chart xmlns:c="http://schemas.openxmlformats.org/drawingml/2006/chart" r:id="rId2"/>
          </a:graphicData>
        </a:graphic>
      </p:graphicFrame>
      <p:sp>
        <p:nvSpPr>
          <p:cNvPr id="6" name="TextBox 5"/>
          <p:cNvSpPr txBox="1"/>
          <p:nvPr/>
        </p:nvSpPr>
        <p:spPr>
          <a:xfrm>
            <a:off x="731520" y="6355080"/>
            <a:ext cx="10728655" cy="320040"/>
          </a:xfrm>
          <a:prstGeom prst="rect">
            <a:avLst/>
          </a:prstGeom>
          <a:noFill/>
        </p:spPr>
        <p:txBody>
          <a:bodyPr wrap="square" anchor="t" lIns="0" tIns="0" rIns="0" bIns="0">
            <a:spAutoFit/>
          </a:bodyPr>
          <a:lstStyle/>
          <a:p>
            <a:pPr algn="r" rtl="1"/>
            <a:r>
              <a:rPr sz="1400" b="0">
                <a:solidFill>
                  <a:srgbClr val="334155"/>
                </a:solidFill>
                <a:latin typeface="Noto Sans Arabic"/>
              </a:rPr>
              <a:t>اسلاید 8 از ۱۲  |  منبع: Kahneman (2011)؛ Talker-Reasoner (arXiv:2410.08328)؛ Figure Helix (2025)؛ π0 (arXiv:2410.24164)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3" name="Picture 2" descr="cropped_s9_hand.png"/>
          <p:cNvPicPr>
            <a:picLocks noChangeAspect="1"/>
          </p:cNvPicPr>
          <p:nvPr/>
        </p:nvPicPr>
        <p:blipFill>
          <a:blip r:embed="rId2"/>
          <a:stretch>
            <a:fillRect/>
          </a:stretch>
        </p:blipFill>
        <p:spPr>
          <a:xfrm>
            <a:off x="0" y="0"/>
            <a:ext cx="6095390" cy="6858000"/>
          </a:xfrm>
          <a:prstGeom prst="rect">
            <a:avLst/>
          </a:prstGeom>
          <a:ln>
            <a:noFill/>
          </a:ln>
        </p:spPr>
      </p:pic>
      <p:sp>
        <p:nvSpPr>
          <p:cNvPr id="4" name="TextBox 3"/>
          <p:cNvSpPr txBox="1"/>
          <p:nvPr/>
        </p:nvSpPr>
        <p:spPr>
          <a:xfrm>
            <a:off x="6400800" y="438912"/>
            <a:ext cx="5029200" cy="1353312"/>
          </a:xfrm>
          <a:prstGeom prst="rect">
            <a:avLst/>
          </a:prstGeom>
          <a:noFill/>
        </p:spPr>
        <p:txBody>
          <a:bodyPr wrap="square" anchor="t" lIns="0" tIns="0" rIns="0" bIns="0">
            <a:spAutoFit/>
          </a:bodyPr>
          <a:lstStyle/>
          <a:p>
            <a:pPr algn="r" rtl="1">
              <a:spcAft>
                <a:spcPts val="400"/>
              </a:spcAft>
            </a:pPr>
            <a:r>
              <a:rPr sz="1400" b="1">
                <a:solidFill>
                  <a:srgbClr val="0284C7"/>
                </a:solidFill>
                <a:latin typeface="Noto Sans Arabic"/>
              </a:rPr>
              <a:t>مدل‌های جهان و هوش فیزیکی | زمان: ۲ دقیقه</a:t>
            </a:r>
          </a:p>
          <a:p>
            <a:pPr algn="r" rtl="1"/>
            <a:r>
              <a:rPr sz="2800" b="1">
                <a:solidFill>
                  <a:srgbClr val="0F172A"/>
                </a:solidFill>
                <a:latin typeface="Noto Sans Arabic"/>
              </a:rPr>
              <a:t>درک فیزیکی محیط و پیش‌بینی پیامد عمل با World Models و V-JEPA 2</a:t>
            </a:r>
          </a:p>
        </p:txBody>
      </p:sp>
      <p:sp>
        <p:nvSpPr>
          <p:cNvPr id="5" name="TextBox 4"/>
          <p:cNvSpPr txBox="1"/>
          <p:nvPr/>
        </p:nvSpPr>
        <p:spPr>
          <a:xfrm>
            <a:off x="6400800" y="2011680"/>
            <a:ext cx="5029200" cy="4160520"/>
          </a:xfrm>
          <a:prstGeom prst="rect">
            <a:avLst/>
          </a:prstGeom>
          <a:noFill/>
        </p:spPr>
        <p:txBody>
          <a:bodyPr wrap="square" lIns="0" tIns="0" rIns="0" bIns="0">
            <a:spAutoFit/>
          </a:bodyPr>
          <a:lstStyle/>
          <a:p>
            <a:pPr algn="r" rtl="1" marL="201168" indent="-201168">
              <a:spcAft>
                <a:spcPts val="1400"/>
              </a:spcAft>
              <a:buFont typeface="Noto Sans Arabic"/>
              <a:buChar char="•"/>
            </a:pPr>
            <a:r>
              <a:rPr sz="1800" b="1">
                <a:solidFill>
                  <a:srgbClr val="0F172A"/>
                </a:solidFill>
                <a:latin typeface="Noto Sans Arabic"/>
              </a:rPr>
              <a:t>تفاوت مدل جهان با مدل زبانی: </a:t>
            </a:r>
            <a:r>
              <a:rPr sz="1500" b="0">
                <a:solidFill>
                  <a:srgbClr val="334155"/>
                </a:solidFill>
                <a:latin typeface="Noto Sans Arabic"/>
              </a:rPr>
              <a:t>مدل زبانی فقط کلمه بعدی را حدس می‌زند؛ مدل جهان پیامد فیزیکی عمل را شبیه‌سازی می‌کند</a:t>
            </a:r>
          </a:p>
          <a:p>
            <a:pPr algn="r" rtl="1" marL="201168" indent="-201168">
              <a:spcAft>
                <a:spcPts val="1400"/>
              </a:spcAft>
              <a:buFont typeface="Noto Sans Arabic"/>
              <a:buChar char="•"/>
            </a:pPr>
            <a:r>
              <a:rPr sz="1800" b="1">
                <a:solidFill>
                  <a:srgbClr val="0F172A"/>
                </a:solidFill>
                <a:latin typeface="Noto Sans Arabic"/>
              </a:rPr>
              <a:t>مزیت معماری JEPA و V-JEPA 2: </a:t>
            </a:r>
            <a:r>
              <a:rPr sz="1500" b="0">
                <a:solidFill>
                  <a:srgbClr val="334155"/>
                </a:solidFill>
                <a:latin typeface="Noto Sans Arabic"/>
              </a:rPr>
              <a:t>پیش‌بینی در فضای بازنمایی انتزاعی به جای بازسازی پرهزینه تک‌تک پیکسل‌های تصویر</a:t>
            </a:r>
          </a:p>
          <a:p>
            <a:pPr algn="r" rtl="1" marL="201168" indent="-201168">
              <a:spcAft>
                <a:spcPts val="1400"/>
              </a:spcAft>
              <a:buFont typeface="Noto Sans Arabic"/>
              <a:buChar char="•"/>
            </a:pPr>
            <a:r>
              <a:rPr sz="1800" b="1">
                <a:solidFill>
                  <a:srgbClr val="0F172A"/>
                </a:solidFill>
                <a:latin typeface="Noto Sans Arabic"/>
              </a:rPr>
              <a:t>کاربرد و محدودیت واقعی در رباتیک: </a:t>
            </a:r>
            <a:r>
              <a:rPr sz="1500" b="0">
                <a:solidFill>
                  <a:srgbClr val="334155"/>
                </a:solidFill>
                <a:latin typeface="Noto Sans Arabic"/>
              </a:rPr>
              <a:t>برنامه‌ریزی Zero-Shot برای گرفتن اشیا؛ نیازمند ترکیب با System 2 در وظایف طولانی</a:t>
            </a:r>
          </a:p>
        </p:txBody>
      </p:sp>
      <p:sp>
        <p:nvSpPr>
          <p:cNvPr id="6" name="TextBox 5"/>
          <p:cNvSpPr txBox="1"/>
          <p:nvPr/>
        </p:nvSpPr>
        <p:spPr>
          <a:xfrm>
            <a:off x="6400800" y="6355080"/>
            <a:ext cx="5029200" cy="320040"/>
          </a:xfrm>
          <a:prstGeom prst="rect">
            <a:avLst/>
          </a:prstGeom>
          <a:noFill/>
        </p:spPr>
        <p:txBody>
          <a:bodyPr wrap="square" anchor="t" lIns="0" tIns="0" rIns="0" bIns="0">
            <a:spAutoFit/>
          </a:bodyPr>
          <a:lstStyle/>
          <a:p>
            <a:pPr algn="r" rtl="1"/>
            <a:r>
              <a:rPr sz="1400" b="0">
                <a:solidFill>
                  <a:srgbClr val="334155"/>
                </a:solidFill>
                <a:latin typeface="Noto Sans Arabic"/>
              </a:rPr>
              <a:t>اسلاید 9 از ۱۲  |  منبع: LeCun (2022)؛ Meta FAIR V-JEPA 2 (arXiv:2506.09985)؛ Sobal et al. (arXiv:2512.24497)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 name="TextBox 2"/>
          <p:cNvSpPr txBox="1"/>
          <p:nvPr/>
        </p:nvSpPr>
        <p:spPr>
          <a:xfrm>
            <a:off x="731520" y="438912"/>
            <a:ext cx="10728655" cy="1353312"/>
          </a:xfrm>
          <a:prstGeom prst="rect">
            <a:avLst/>
          </a:prstGeom>
          <a:noFill/>
        </p:spPr>
        <p:txBody>
          <a:bodyPr wrap="square" anchor="t" lIns="0" tIns="0" rIns="0" bIns="0">
            <a:spAutoFit/>
          </a:bodyPr>
          <a:lstStyle/>
          <a:p>
            <a:pPr algn="r" rtl="1">
              <a:spcAft>
                <a:spcPts val="400"/>
              </a:spcAft>
            </a:pPr>
            <a:r>
              <a:rPr sz="1400" b="1">
                <a:solidFill>
                  <a:srgbClr val="0284C7"/>
                </a:solidFill>
                <a:latin typeface="Noto Sans Arabic"/>
              </a:rPr>
              <a:t>دموی هسته اولیه و تحلیل رقبا | زمان: ۱.۵ دقیقه</a:t>
            </a:r>
          </a:p>
          <a:p>
            <a:pPr algn="r" rtl="1"/>
            <a:r>
              <a:rPr sz="2800" b="1">
                <a:solidFill>
                  <a:srgbClr val="0F172A"/>
                </a:solidFill>
                <a:latin typeface="Noto Sans Arabic"/>
              </a:rPr>
              <a:t>دموی پروتوتایپ نرم‌افزاری و درس‌آموخته‌ها از رقبای صنعتی</a:t>
            </a:r>
          </a:p>
        </p:txBody>
      </p:sp>
      <p:sp>
        <p:nvSpPr>
          <p:cNvPr id="4" name="TextBox 3"/>
          <p:cNvSpPr txBox="1"/>
          <p:nvPr/>
        </p:nvSpPr>
        <p:spPr>
          <a:xfrm>
            <a:off x="6309360" y="2011680"/>
            <a:ext cx="5120640" cy="4160520"/>
          </a:xfrm>
          <a:prstGeom prst="rect">
            <a:avLst/>
          </a:prstGeom>
          <a:noFill/>
        </p:spPr>
        <p:txBody>
          <a:bodyPr wrap="square" lIns="0" tIns="0" rIns="0" bIns="0">
            <a:spAutoFit/>
          </a:bodyPr>
          <a:lstStyle/>
          <a:p>
            <a:pPr algn="r" rtl="1" marL="201168" indent="-201168">
              <a:spcAft>
                <a:spcPts val="1400"/>
              </a:spcAft>
              <a:buFont typeface="Noto Sans Arabic"/>
              <a:buChar char="•"/>
            </a:pPr>
            <a:r>
              <a:rPr sz="1800" b="1">
                <a:solidFill>
                  <a:srgbClr val="0F172A"/>
                </a:solidFill>
                <a:latin typeface="Noto Sans Arabic"/>
              </a:rPr>
              <a:t>درس از 1X NEO و Figure Helix: </a:t>
            </a:r>
            <a:r>
              <a:rPr sz="1500" b="0">
                <a:solidFill>
                  <a:srgbClr val="334155"/>
                </a:solidFill>
                <a:latin typeface="Noto Sans Arabic"/>
              </a:rPr>
              <a:t>رابط طبیعی، کمک انسان هنگام شکست (Teleop) و مدل عمومی چندمهارتی</a:t>
            </a:r>
          </a:p>
          <a:p>
            <a:pPr algn="r" rtl="1" marL="201168" indent="-201168">
              <a:spcAft>
                <a:spcPts val="1400"/>
              </a:spcAft>
              <a:buFont typeface="Noto Sans Arabic"/>
              <a:buChar char="•"/>
            </a:pPr>
            <a:r>
              <a:rPr sz="1800" b="1">
                <a:solidFill>
                  <a:srgbClr val="0F172A"/>
                </a:solidFill>
                <a:latin typeface="Noto Sans Arabic"/>
              </a:rPr>
              <a:t>درس از DeepMind و Home Assistant: </a:t>
            </a:r>
            <a:r>
              <a:rPr sz="1500" b="0">
                <a:solidFill>
                  <a:srgbClr val="334155"/>
                </a:solidFill>
                <a:latin typeface="Noto Sans Arabic"/>
              </a:rPr>
              <a:t>هماهنگی درک و تشخیص موفقیت با کنترل محلی و سازگاری بین برندها</a:t>
            </a:r>
          </a:p>
          <a:p>
            <a:pPr algn="r" rtl="1" marL="201168" indent="-201168">
              <a:spcAft>
                <a:spcPts val="1400"/>
              </a:spcAft>
              <a:buFont typeface="Noto Sans Arabic"/>
              <a:buChar char="•"/>
            </a:pPr>
            <a:r>
              <a:rPr sz="1800" b="1">
                <a:solidFill>
                  <a:srgbClr val="0F172A"/>
                </a:solidFill>
                <a:latin typeface="Noto Sans Arabic"/>
              </a:rPr>
              <a:t>پروتوتایپ فاز اول AURA: </a:t>
            </a:r>
            <a:r>
              <a:rPr sz="1500" b="0">
                <a:solidFill>
                  <a:srgbClr val="334155"/>
                </a:solidFill>
                <a:latin typeface="Noto Sans Arabic"/>
              </a:rPr>
              <a:t>اتصال زبان طبیعی، گراف حافظه خانه و موتور ایمنی به زیرساخت Home Assistant</a:t>
            </a:r>
          </a:p>
        </p:txBody>
      </p:sp>
      <p:graphicFrame>
        <p:nvGraphicFramePr>
          <p:cNvPr id="5" name="Chart 4"/>
          <p:cNvGraphicFramePr>
            <a:graphicFrameLocks noGrp="1"/>
          </p:cNvGraphicFramePr>
          <p:nvPr/>
        </p:nvGraphicFramePr>
        <p:xfrm>
          <a:off x="731520" y="2103120"/>
          <a:ext cx="5212080" cy="3931920"/>
        </p:xfrm>
        <a:graphic>
          <a:graphicData uri="http://schemas.openxmlformats.org/drawingml/2006/chart">
            <c:chart xmlns:c="http://schemas.openxmlformats.org/drawingml/2006/chart" r:id="rId2"/>
          </a:graphicData>
        </a:graphic>
      </p:graphicFrame>
      <p:sp>
        <p:nvSpPr>
          <p:cNvPr id="6" name="TextBox 5"/>
          <p:cNvSpPr txBox="1"/>
          <p:nvPr/>
        </p:nvSpPr>
        <p:spPr>
          <a:xfrm>
            <a:off x="731520" y="6355080"/>
            <a:ext cx="10728655" cy="320040"/>
          </a:xfrm>
          <a:prstGeom prst="rect">
            <a:avLst/>
          </a:prstGeom>
          <a:noFill/>
        </p:spPr>
        <p:txBody>
          <a:bodyPr wrap="square" anchor="t" lIns="0" tIns="0" rIns="0" bIns="0">
            <a:spAutoFit/>
          </a:bodyPr>
          <a:lstStyle/>
          <a:p>
            <a:pPr algn="r" rtl="1"/>
            <a:r>
              <a:rPr sz="1400" b="0">
                <a:solidFill>
                  <a:srgbClr val="334155"/>
                </a:solidFill>
                <a:latin typeface="Noto Sans Arabic"/>
              </a:rPr>
              <a:t>اسلاید 10 از ۱۲  |  منبع: مستندات 1X NEO (2025)، Figure Helix 02 (2026)، DeepMind ER 2 (2026) و Home Assistant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pic>
        <p:nvPicPr>
          <p:cNvPr id="3" name="Picture 2" descr="cropped_s11_robot.png"/>
          <p:cNvPicPr>
            <a:picLocks noChangeAspect="1"/>
          </p:cNvPicPr>
          <p:nvPr/>
        </p:nvPicPr>
        <p:blipFill>
          <a:blip r:embed="rId2"/>
          <a:stretch>
            <a:fillRect/>
          </a:stretch>
        </p:blipFill>
        <p:spPr>
          <a:xfrm>
            <a:off x="0" y="0"/>
            <a:ext cx="6095390" cy="6858000"/>
          </a:xfrm>
          <a:prstGeom prst="rect">
            <a:avLst/>
          </a:prstGeom>
          <a:ln>
            <a:noFill/>
          </a:ln>
        </p:spPr>
      </p:pic>
      <p:sp>
        <p:nvSpPr>
          <p:cNvPr id="4" name="TextBox 3"/>
          <p:cNvSpPr txBox="1"/>
          <p:nvPr/>
        </p:nvSpPr>
        <p:spPr>
          <a:xfrm>
            <a:off x="6400800" y="438912"/>
            <a:ext cx="5029200" cy="1353312"/>
          </a:xfrm>
          <a:prstGeom prst="rect">
            <a:avLst/>
          </a:prstGeom>
          <a:noFill/>
        </p:spPr>
        <p:txBody>
          <a:bodyPr wrap="square" anchor="t" lIns="0" tIns="0" rIns="0" bIns="0">
            <a:spAutoFit/>
          </a:bodyPr>
          <a:lstStyle/>
          <a:p>
            <a:pPr algn="r" rtl="1">
              <a:spcAft>
                <a:spcPts val="400"/>
              </a:spcAft>
            </a:pPr>
            <a:r>
              <a:rPr sz="1400" b="1">
                <a:solidFill>
                  <a:srgbClr val="0284C7"/>
                </a:solidFill>
                <a:latin typeface="Noto Sans Arabic"/>
              </a:rPr>
              <a:t>نقشه راه اجرایی با فرضیات شفاف | زمان: ۱.۵ دقیقه</a:t>
            </a:r>
          </a:p>
          <a:p>
            <a:pPr algn="r" rtl="1"/>
            <a:r>
              <a:rPr sz="2800" b="1">
                <a:solidFill>
                  <a:srgbClr val="0F172A"/>
                </a:solidFill>
                <a:latin typeface="Noto Sans Arabic"/>
              </a:rPr>
              <a:t>نقشه راه ۳ فازی: از هسته نرم‌افزاری محلی تا رباتیک خانگی</a:t>
            </a:r>
          </a:p>
        </p:txBody>
      </p:sp>
      <p:sp>
        <p:nvSpPr>
          <p:cNvPr id="5" name="TextBox 4"/>
          <p:cNvSpPr txBox="1"/>
          <p:nvPr/>
        </p:nvSpPr>
        <p:spPr>
          <a:xfrm>
            <a:off x="6400800" y="2011680"/>
            <a:ext cx="5029200" cy="4160520"/>
          </a:xfrm>
          <a:prstGeom prst="rect">
            <a:avLst/>
          </a:prstGeom>
          <a:noFill/>
        </p:spPr>
        <p:txBody>
          <a:bodyPr wrap="square" lIns="0" tIns="0" rIns="0" bIns="0">
            <a:spAutoFit/>
          </a:bodyPr>
          <a:lstStyle/>
          <a:p>
            <a:pPr algn="r" rtl="1" marL="201168" indent="-201168">
              <a:spcAft>
                <a:spcPts val="1400"/>
              </a:spcAft>
              <a:buFont typeface="Noto Sans Arabic"/>
              <a:buChar char="•"/>
            </a:pPr>
            <a:r>
              <a:rPr sz="1800" b="1">
                <a:solidFill>
                  <a:srgbClr val="0F172A"/>
                </a:solidFill>
                <a:latin typeface="Noto Sans Arabic"/>
              </a:rPr>
              <a:t>فاز ۱ (ماه ۱ تا ۹ — تیم ۵ تا ۷ نفره): </a:t>
            </a:r>
            <a:r>
              <a:rPr sz="1500" b="0">
                <a:solidFill>
                  <a:srgbClr val="334155"/>
                </a:solidFill>
                <a:latin typeface="Noto Sans Arabic"/>
              </a:rPr>
              <a:t>عرضه هاب نرم‌افزاری AURA Core، موتور ایمنی لایه ۳ و کنترل کامل خانه هوشمند</a:t>
            </a:r>
          </a:p>
          <a:p>
            <a:pPr algn="r" rtl="1" marL="201168" indent="-201168">
              <a:spcAft>
                <a:spcPts val="1400"/>
              </a:spcAft>
              <a:buFont typeface="Noto Sans Arabic"/>
              <a:buChar char="•"/>
            </a:pPr>
            <a:r>
              <a:rPr sz="1800" b="1">
                <a:solidFill>
                  <a:srgbClr val="0F172A"/>
                </a:solidFill>
                <a:latin typeface="Noto Sans Arabic"/>
              </a:rPr>
              <a:t>فاز ۲ (ماه ۹ تا ۱۸ — توسعه فضایی): </a:t>
            </a:r>
            <a:r>
              <a:rPr sz="1500" b="0">
                <a:solidFill>
                  <a:srgbClr val="334155"/>
                </a:solidFill>
                <a:latin typeface="Noto Sans Arabic"/>
              </a:rPr>
              <a:t>افزودن گراف فضایی سه‌بعدی، حلقه تأیید بصری و کنترل ربات متحرک و بازوی کمکی</a:t>
            </a:r>
          </a:p>
          <a:p>
            <a:pPr algn="r" rtl="1" marL="201168" indent="-201168">
              <a:spcAft>
                <a:spcPts val="1400"/>
              </a:spcAft>
              <a:buFont typeface="Noto Sans Arabic"/>
              <a:buChar char="•"/>
            </a:pPr>
            <a:r>
              <a:rPr sz="1800" b="1">
                <a:solidFill>
                  <a:srgbClr val="0F172A"/>
                </a:solidFill>
                <a:latin typeface="Noto Sans Arabic"/>
              </a:rPr>
              <a:t>فاز ۳ (ماه ۱۸ تا ۳۶ — شراکت رباتیک): </a:t>
            </a:r>
            <a:r>
              <a:rPr sz="1500" b="0">
                <a:solidFill>
                  <a:srgbClr val="334155"/>
                </a:solidFill>
                <a:latin typeface="Noto Sans Arabic"/>
              </a:rPr>
              <a:t>یکپارچه‌سازی مدل جهان V-JEPA 2 و سیستم‌عامل شناختی برای ربات‌های انسان‌نما</a:t>
            </a:r>
          </a:p>
        </p:txBody>
      </p:sp>
      <p:sp>
        <p:nvSpPr>
          <p:cNvPr id="6" name="TextBox 5"/>
          <p:cNvSpPr txBox="1"/>
          <p:nvPr/>
        </p:nvSpPr>
        <p:spPr>
          <a:xfrm>
            <a:off x="6400800" y="6355080"/>
            <a:ext cx="5029200" cy="320040"/>
          </a:xfrm>
          <a:prstGeom prst="rect">
            <a:avLst/>
          </a:prstGeom>
          <a:noFill/>
        </p:spPr>
        <p:txBody>
          <a:bodyPr wrap="square" anchor="t" lIns="0" tIns="0" rIns="0" bIns="0">
            <a:spAutoFit/>
          </a:bodyPr>
          <a:lstStyle/>
          <a:p>
            <a:pPr algn="r" rtl="1"/>
            <a:r>
              <a:rPr sz="1400" b="0">
                <a:solidFill>
                  <a:srgbClr val="334155"/>
                </a:solidFill>
                <a:latin typeface="Noto Sans Arabic"/>
              </a:rPr>
              <a:t>اسلاید 11 از ۱۲  |  توجه: زمان‌بندی بر فرض تیم هسته ۵ تا ۷ نفره و استفاده از زیرساخت متن‌باز تنظیم شده است</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70C1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 name="TextBox 2"/>
          <p:cNvSpPr txBox="1"/>
          <p:nvPr/>
        </p:nvSpPr>
        <p:spPr>
          <a:xfrm>
            <a:off x="1097280" y="2011680"/>
            <a:ext cx="9966960" cy="2926080"/>
          </a:xfrm>
          <a:prstGeom prst="rect">
            <a:avLst/>
          </a:prstGeom>
          <a:noFill/>
        </p:spPr>
        <p:txBody>
          <a:bodyPr wrap="square" lIns="0" tIns="0" rIns="0" bIns="0">
            <a:spAutoFit/>
          </a:bodyPr>
          <a:lstStyle/>
          <a:p>
            <a:pPr algn="ctr" rtl="1">
              <a:spcAft>
                <a:spcPts val="1200"/>
              </a:spcAft>
            </a:pPr>
            <a:r>
              <a:rPr sz="1600" b="1">
                <a:solidFill>
                  <a:srgbClr val="38BDF8"/>
                </a:solidFill>
                <a:latin typeface="Noto Sans Arabic"/>
              </a:rPr>
              <a:t>AURA — AUTONOMOUS UNIVERSAL RESIDENTIAL AGENT</a:t>
            </a:r>
          </a:p>
          <a:p>
            <a:pPr algn="ctr" rtl="1">
              <a:spcAft>
                <a:spcPts val="1600"/>
              </a:spcAft>
            </a:pPr>
            <a:r>
              <a:rPr sz="3400" b="1">
                <a:solidFill>
                  <a:srgbClr val="FFFFFF"/>
                </a:solidFill>
                <a:latin typeface="Noto Sans Arabic"/>
              </a:rPr>
              <a:t>خانه، نقطه شروع هوش فیزیکی در زندگی روزمره است.</a:t>
            </a:r>
          </a:p>
          <a:p>
            <a:pPr algn="ctr" rtl="1"/>
            <a:r>
              <a:rPr sz="2000" b="0">
                <a:solidFill>
                  <a:srgbClr val="CBD5E1"/>
                </a:solidFill>
                <a:latin typeface="Noto Sans Arabic"/>
              </a:rPr>
              <a:t>گام اول: فاز پایلوت ۶ ماهه توسعه AURA Core</a:t>
            </a:r>
          </a:p>
        </p:txBody>
      </p:sp>
      <p:sp>
        <p:nvSpPr>
          <p:cNvPr id="4" name="TextBox 3"/>
          <p:cNvSpPr txBox="1"/>
          <p:nvPr/>
        </p:nvSpPr>
        <p:spPr>
          <a:xfrm>
            <a:off x="1097280" y="5943600"/>
            <a:ext cx="9966960" cy="457200"/>
          </a:xfrm>
          <a:prstGeom prst="rect">
            <a:avLst/>
          </a:prstGeom>
          <a:noFill/>
        </p:spPr>
        <p:txBody>
          <a:bodyPr wrap="square">
            <a:spAutoFit/>
          </a:bodyPr>
          <a:lstStyle/>
          <a:p>
            <a:pPr algn="ctr" rtl="1"/>
            <a:r>
              <a:rPr sz="1500" b="1">
                <a:solidFill>
                  <a:srgbClr val="38BDF8"/>
                </a:solidFill>
                <a:latin typeface="Noto Sans Arabic"/>
              </a:rPr>
              <a:t>سپاس از توجه شما | پرسش و پاسخ</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